
<file path=[Content_Types].xml><?xml version="1.0" encoding="utf-8"?>
<Types xmlns="http://schemas.openxmlformats.org/package/2006/content-types">
  <Default Extension="jpg" ContentType="image/pn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7" r:id="rId2"/>
    <p:sldId id="761" r:id="rId3"/>
    <p:sldId id="799" r:id="rId4"/>
    <p:sldId id="844" r:id="rId5"/>
    <p:sldId id="877" r:id="rId6"/>
    <p:sldId id="1086" r:id="rId7"/>
    <p:sldId id="1202" r:id="rId8"/>
    <p:sldId id="863" r:id="rId9"/>
    <p:sldId id="1088" r:id="rId10"/>
    <p:sldId id="1203" r:id="rId11"/>
    <p:sldId id="1159" r:id="rId12"/>
    <p:sldId id="1194" r:id="rId13"/>
    <p:sldId id="1273" r:id="rId14"/>
    <p:sldId id="1090" r:id="rId15"/>
    <p:sldId id="1275" r:id="rId16"/>
    <p:sldId id="1193" r:id="rId17"/>
    <p:sldId id="1268" r:id="rId18"/>
    <p:sldId id="1274" r:id="rId19"/>
    <p:sldId id="1197" r:id="rId20"/>
    <p:sldId id="1161" r:id="rId21"/>
    <p:sldId id="1145" r:id="rId22"/>
    <p:sldId id="1148" r:id="rId23"/>
    <p:sldId id="1097" r:id="rId24"/>
    <p:sldId id="1213" r:id="rId25"/>
    <p:sldId id="1096" r:id="rId26"/>
    <p:sldId id="1224" r:id="rId27"/>
    <p:sldId id="1225" r:id="rId28"/>
    <p:sldId id="1276" r:id="rId29"/>
    <p:sldId id="1099" r:id="rId30"/>
    <p:sldId id="1162" r:id="rId31"/>
    <p:sldId id="1139" r:id="rId32"/>
    <p:sldId id="1272" r:id="rId33"/>
    <p:sldId id="1228" r:id="rId34"/>
    <p:sldId id="793" r:id="rId35"/>
    <p:sldId id="1214" r:id="rId36"/>
    <p:sldId id="1227" r:id="rId37"/>
    <p:sldId id="1217" r:id="rId38"/>
    <p:sldId id="1215" r:id="rId39"/>
    <p:sldId id="1216" r:id="rId40"/>
    <p:sldId id="1218" r:id="rId41"/>
    <p:sldId id="1269" r:id="rId42"/>
    <p:sldId id="1270" r:id="rId43"/>
    <p:sldId id="1267" r:id="rId44"/>
    <p:sldId id="772" r:id="rId45"/>
    <p:sldId id="798" r:id="rId46"/>
    <p:sldId id="684" r:id="rId4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ongsook Cho" initials="JC" lastIdx="1" clrIdx="0">
    <p:extLst>
      <p:ext uri="{19B8F6BF-5375-455C-9EA6-DF929625EA0E}">
        <p15:presenceInfo xmlns:p15="http://schemas.microsoft.com/office/powerpoint/2012/main" userId="234cde0414cf4f3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03"/>
    <p:restoredTop sz="86667"/>
  </p:normalViewPr>
  <p:slideViewPr>
    <p:cSldViewPr>
      <p:cViewPr varScale="1">
        <p:scale>
          <a:sx n="54" d="100"/>
          <a:sy n="54" d="100"/>
        </p:scale>
        <p:origin x="1412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10592D-ED5D-3142-AFAC-5AB1A6E98A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13133E-AE44-B64C-B8BF-DC2CE9363F0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2C7A573-6BF6-2147-AC72-2C8D7D95DDE6}" type="datetimeFigureOut">
              <a:rPr lang="en-US" altLang="en-US"/>
              <a:pPr>
                <a:defRPr/>
              </a:pPr>
              <a:t>6/29/2020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E72C385-1387-544B-82BD-F3D0EFE336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D079A95-73B1-7F48-A7BC-6D46DAF88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28958E-1AAF-A549-AB42-B25DDDEA29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83DB5A-E345-5B43-AB77-9C9C18977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1ACBF6B-EEB4-9947-8E54-E987FA095E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7270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1ACBF6B-EEB4-9947-8E54-E987FA095E8C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8363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1ACBF6B-EEB4-9947-8E54-E987FA095E8C}" type="slidenum">
              <a:rPr lang="en-US" altLang="en-US" smtClean="0"/>
              <a:pPr>
                <a:defRPr/>
              </a:pPr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82940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1ACBF6B-EEB4-9947-8E54-E987FA095E8C}" type="slidenum">
              <a:rPr lang="en-US" altLang="en-US" smtClean="0"/>
              <a:pPr>
                <a:defRPr/>
              </a:pPr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6285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1ACBF6B-EEB4-9947-8E54-E987FA095E8C}" type="slidenum">
              <a:rPr lang="en-US" altLang="en-US" smtClean="0"/>
              <a:pPr>
                <a:defRPr/>
              </a:pPr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9280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D4E9C20-5EA8-884B-AFF0-D40A431B27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C8F563-8F32-6044-9631-8D5203171F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5A0597-98B9-0D4D-B68F-A2F3722FA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B5E3A-D88F-F443-A089-87168B89B8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480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06A9DC-3AE3-0540-AE97-C408CF1939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61E9F14-82AE-5441-92BE-3C126EA91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F2429CC-8A5C-F34C-B480-91CB95A07C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730BE-E0E4-FA4A-A24D-ED68744371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4937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D19CD9-EA9B-F040-A471-FC40E557C7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8375798-DE0E-8A40-963F-0D045F6BC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5859A26-2E32-1D40-AD9C-6B9DA592C0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56A58-7DB1-6E4D-9B53-A980614D65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483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D24A32D-5BFB-3040-812E-0F88BCD40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366E4C1-159E-DE4F-9441-ADF6C0529E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12747C-7D40-5144-9E57-5D29636F52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D61C7-00F2-544D-9E39-09035D40E0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273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3241502-CE22-A94F-A4F6-91889DCE6B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2977356-1252-5C4A-9E75-9AA3A7190D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2FC58B6-D6A3-2A4F-BB86-6D8D6C0B46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9D19B-5E32-D944-88D3-2B28327B24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472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1EFAA7-B481-B84C-A2AC-AAEB7E1219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AC7285-C1E1-1C42-8C85-8DF9856CA2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8D1B9F-FD81-FA44-9121-7844F59158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A8768-C7E6-3D46-9CBD-7F42F20B41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2310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4795445-1613-6C43-ADF1-B3D038C556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B7D37D4-9D80-CA4A-903C-4CC2B95739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33A33DF-7BD0-274E-AF57-19B6B931CE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CE6B0-3499-7044-BB69-A29EC0E276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9153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E05BC11-8B50-BA4D-A98F-2D7EBCDD87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D73D1B5-AAFF-9246-AE67-CF697A91C1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279ACAB-7D45-1A44-917F-AF6C9A1698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1B313-BF6D-E446-9B5B-59ECBB3659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746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8A5F82E-017D-D84E-BDA5-64D10E84CF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B6BFFAE-1FAF-9043-8742-98EBFF0609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518691B-C0D1-1E47-8C61-3C7BEE6F86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B147F-6EDD-9B44-BFD2-8DA074BD4C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6368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789500-C29F-444A-8E07-421E488213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189652-9F56-8A43-AE84-C947716BBB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33807A-E5B1-BF4C-A5EC-8C62DC4F9F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E929B-8F54-9141-B7FD-0140CF72E5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74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BD4ECE-6C77-2241-9903-49EB4E2312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0F0CEE-37E8-6D4E-9F7B-6797646504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030BFE-A8A2-0241-A11A-6C3ECDF9E6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C062C-9ACC-D543-8C83-148E9B170F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991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EE84C65-1AFB-CE45-9657-BEB3AC09C5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45F3E3-E1FE-164F-9855-4132231F30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C078F81-40BA-C542-80B9-BCB1B33DA9F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00209E0-E0EC-A44A-99EA-64C2921CC5A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4100BD4-8D1E-354E-981D-B22F773EA5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5484B25-7165-1647-94B6-95F3B7455F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o53wJGlN_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0.png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LeJJZehN6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gg.gg/i6uda" TargetMode="External"/><Relationship Id="rId2" Type="http://schemas.openxmlformats.org/officeDocument/2006/relationships/hyperlink" Target="http://gg.gg/i6uhz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o6wtO9RmqA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flipgrid.com/ebc44cbe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uhz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Ko6wtO9RmqA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kr.pixtastock.com/illustration/47584893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gg.gg/i6uda" TargetMode="External"/><Relationship Id="rId2" Type="http://schemas.openxmlformats.org/officeDocument/2006/relationships/hyperlink" Target="http://gg.gg/i6uhz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753583" y="2579724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4-1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76500" y="1103358"/>
            <a:ext cx="1191000" cy="117845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58272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B2941B7F-C8EF-074C-8480-62A4B3199867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Content Placeholder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708246E9-E21E-B645-A582-239199F886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69" y="332656"/>
            <a:ext cx="8568952" cy="5715968"/>
          </a:xfr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209D01E-5AEB-AD43-94AA-15B6BF6F7019}"/>
              </a:ext>
            </a:extLst>
          </p:cNvPr>
          <p:cNvCxnSpPr>
            <a:cxnSpLocks/>
          </p:cNvCxnSpPr>
          <p:nvPr/>
        </p:nvCxnSpPr>
        <p:spPr>
          <a:xfrm>
            <a:off x="2699792" y="908720"/>
            <a:ext cx="187220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Cloud Callout 9">
            <a:extLst>
              <a:ext uri="{FF2B5EF4-FFF2-40B4-BE49-F238E27FC236}">
                <a16:creationId xmlns:a16="http://schemas.microsoft.com/office/drawing/2014/main" id="{B42F2A80-688A-9148-933A-6D0F275F1827}"/>
              </a:ext>
            </a:extLst>
          </p:cNvPr>
          <p:cNvSpPr/>
          <p:nvPr/>
        </p:nvSpPr>
        <p:spPr>
          <a:xfrm>
            <a:off x="6804248" y="4896499"/>
            <a:ext cx="2022183" cy="1152125"/>
          </a:xfrm>
          <a:prstGeom prst="cloudCallout">
            <a:avLst>
              <a:gd name="adj1" fmla="val -36513"/>
              <a:gd name="adj2" fmla="val -7126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＂</a:t>
            </a:r>
            <a:r>
              <a:rPr lang="ko-KR" altLang="en-US" dirty="0">
                <a:solidFill>
                  <a:schemeClr val="tx1"/>
                </a:solidFill>
              </a:rPr>
              <a:t>한국이 이겼어요</a:t>
            </a:r>
            <a:r>
              <a:rPr lang="en-US" altLang="ko-KR" dirty="0">
                <a:solidFill>
                  <a:schemeClr val="tx1"/>
                </a:solidFill>
              </a:rPr>
              <a:t>?”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" name="014.mp3" descr="014.mp3">
            <a:hlinkClick r:id="" action="ppaction://media"/>
            <a:extLst>
              <a:ext uri="{FF2B5EF4-FFF2-40B4-BE49-F238E27FC236}">
                <a16:creationId xmlns:a16="http://schemas.microsoft.com/office/drawing/2014/main" id="{1AAF4FBD-2A21-6542-B44D-B4CF213A26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61754" y="402976"/>
            <a:ext cx="812800" cy="8128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7901034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39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7DE62-633A-734C-BE50-7E8E41F3B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46" y="274638"/>
            <a:ext cx="8347154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문법</a:t>
            </a:r>
            <a:r>
              <a:rPr lang="en-US" altLang="ko-KR" sz="3600" dirty="0"/>
              <a:t> </a:t>
            </a:r>
            <a:r>
              <a:rPr lang="ko-KR" altLang="en-US" sz="3600" dirty="0"/>
              <a:t>및 표현</a:t>
            </a:r>
            <a:r>
              <a:rPr lang="ko-KR" altLang="en-US" dirty="0"/>
              <a:t>   </a:t>
            </a:r>
            <a:r>
              <a:rPr lang="en-US" altLang="ko-KR" sz="2800" dirty="0"/>
              <a:t>P.</a:t>
            </a:r>
            <a:r>
              <a:rPr lang="ko-KR" altLang="en-US" sz="2800" dirty="0"/>
              <a:t> </a:t>
            </a:r>
            <a:r>
              <a:rPr lang="en-US" altLang="ko-KR" sz="2800" dirty="0"/>
              <a:t>80</a:t>
            </a:r>
            <a:endParaRPr lang="en-US" sz="28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0BD2E4D1-63EC-1544-AB49-F9BC00CED73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F69C183E-E67E-AB48-8CE4-9EF36BE1E7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40" y="969993"/>
            <a:ext cx="8259777" cy="5328592"/>
          </a:xfrm>
          <a:prstGeom prst="rect">
            <a:avLst/>
          </a:prstGeom>
        </p:spPr>
      </p:pic>
      <p:sp>
        <p:nvSpPr>
          <p:cNvPr id="5" name="Donut 4">
            <a:extLst>
              <a:ext uri="{FF2B5EF4-FFF2-40B4-BE49-F238E27FC236}">
                <a16:creationId xmlns:a16="http://schemas.microsoft.com/office/drawing/2014/main" id="{1EBDEC92-2AE3-7C47-8F10-0337487A89AF}"/>
              </a:ext>
            </a:extLst>
          </p:cNvPr>
          <p:cNvSpPr/>
          <p:nvPr/>
        </p:nvSpPr>
        <p:spPr>
          <a:xfrm>
            <a:off x="288990" y="2267486"/>
            <a:ext cx="1928098" cy="1177003"/>
          </a:xfrm>
          <a:prstGeom prst="donut">
            <a:avLst>
              <a:gd name="adj" fmla="val 1729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7533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55" y="404664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sz="40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-</a:t>
            </a:r>
            <a:r>
              <a:rPr lang="ko-KR" altLang="en-US" sz="40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에 비해</a:t>
            </a:r>
            <a:r>
              <a:rPr lang="en-US" altLang="ko-KR" sz="40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(</a:t>
            </a:r>
            <a:r>
              <a:rPr lang="ko-KR" altLang="en-US" sz="40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서</a:t>
            </a:r>
            <a:r>
              <a:rPr lang="en-US" altLang="ko-KR" sz="40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)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848" y="1633662"/>
            <a:ext cx="8229600" cy="4603650"/>
          </a:xfrm>
          <a:solidFill>
            <a:schemeClr val="accent5"/>
          </a:solidFill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명사에 붙어</a:t>
            </a: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비교의 대상을 나타냄</a:t>
            </a: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(Attached to a noun) This is used to show the point or subject of comparison.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예</a:t>
            </a: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endParaRPr lang="en-US" altLang="ko-KR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altLang="ko-K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1)</a:t>
            </a:r>
            <a:r>
              <a:rPr lang="ko-KR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제가 좋아하는 과일은 </a:t>
            </a:r>
            <a:r>
              <a:rPr lang="ko-KR" altLang="en-US" sz="2400" dirty="0"/>
              <a:t>파인애플</a:t>
            </a:r>
            <a:r>
              <a:rPr lang="ko-KR" altLang="en-US" sz="2400" u="sng" dirty="0">
                <a:solidFill>
                  <a:srgbClr val="FF0000"/>
                </a:solidFill>
              </a:rPr>
              <a:t>에 비해서 </a:t>
            </a:r>
            <a:r>
              <a:rPr lang="ko-KR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싸요</a:t>
            </a:r>
            <a:r>
              <a:rPr lang="en-US" altLang="ko-K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altLang="ko-K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2)</a:t>
            </a:r>
            <a:r>
              <a:rPr lang="ko-KR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할아버지는 </a:t>
            </a:r>
            <a:r>
              <a:rPr lang="ko-KR" altLang="en-US" sz="2400" dirty="0"/>
              <a:t>연세</a:t>
            </a:r>
            <a:r>
              <a:rPr lang="ko-KR" altLang="en-US" sz="2400" u="sng" dirty="0">
                <a:solidFill>
                  <a:srgbClr val="FF0000"/>
                </a:solidFill>
              </a:rPr>
              <a:t>에 비해서 </a:t>
            </a:r>
            <a:r>
              <a:rPr lang="ko-KR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아주 건강하세요</a:t>
            </a:r>
            <a:r>
              <a:rPr lang="en-US" altLang="ko-K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altLang="ko-K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3)</a:t>
            </a:r>
            <a:r>
              <a:rPr lang="ko-KR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저는 축구 </a:t>
            </a:r>
            <a:r>
              <a:rPr lang="ko-KR" altLang="en-US" sz="2400" dirty="0"/>
              <a:t>경기</a:t>
            </a:r>
            <a:r>
              <a:rPr lang="ko-KR" altLang="en-US" sz="2400" u="sng" dirty="0">
                <a:solidFill>
                  <a:srgbClr val="FF0000"/>
                </a:solidFill>
              </a:rPr>
              <a:t>에 비해서 </a:t>
            </a:r>
            <a:r>
              <a:rPr lang="ko-KR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농구경기를 더 좋아해요</a:t>
            </a:r>
            <a:r>
              <a:rPr lang="en-US" altLang="ko-K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-10345" y="6539475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2387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610F2-40F6-7C47-874E-58EFDEA10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712968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br>
              <a:rPr lang="en-US" altLang="ko-KR" b="1" cap="all" dirty="0"/>
            </a:br>
            <a:r>
              <a:rPr lang="en-US" altLang="ko-KR" b="1" cap="all" dirty="0">
                <a:solidFill>
                  <a:schemeClr val="tx1"/>
                </a:solidFill>
              </a:rPr>
              <a:t>-</a:t>
            </a:r>
            <a:r>
              <a:rPr lang="ko-KR" altLang="en-US" sz="4000" cap="all" dirty="0">
                <a:solidFill>
                  <a:schemeClr val="tx1"/>
                </a:solidFill>
              </a:rPr>
              <a:t>에 비해</a:t>
            </a:r>
            <a:r>
              <a:rPr lang="en-US" altLang="ko-KR" sz="4000" cap="all" dirty="0">
                <a:solidFill>
                  <a:schemeClr val="tx1"/>
                </a:solidFill>
              </a:rPr>
              <a:t>(</a:t>
            </a:r>
            <a:r>
              <a:rPr lang="ko-KR" altLang="en-US" sz="4000" cap="all" dirty="0">
                <a:solidFill>
                  <a:schemeClr val="tx1"/>
                </a:solidFill>
              </a:rPr>
              <a:t>서</a:t>
            </a:r>
            <a:r>
              <a:rPr lang="en-US" altLang="ko-KR" sz="4000" cap="all" dirty="0">
                <a:solidFill>
                  <a:schemeClr val="tx1"/>
                </a:solidFill>
              </a:rPr>
              <a:t>)</a:t>
            </a:r>
            <a:br>
              <a:rPr lang="en-US" altLang="ko-KR" sz="4000" cap="all" dirty="0">
                <a:solidFill>
                  <a:schemeClr val="tx1"/>
                </a:solidFill>
              </a:rPr>
            </a:b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DB984-6464-DB43-BE0D-4F1EA9AC4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939275"/>
          </a:xfrm>
          <a:solidFill>
            <a:schemeClr val="accent5">
              <a:lumMod val="90000"/>
            </a:schemeClr>
          </a:solidFill>
        </p:spPr>
        <p:txBody>
          <a:bodyPr/>
          <a:lstStyle/>
          <a:p>
            <a:r>
              <a:rPr lang="en-US" sz="2800" dirty="0"/>
              <a:t>Often sentences with this grammar point will end in ~</a:t>
            </a:r>
            <a:r>
              <a:rPr lang="ko-KR" altLang="en-US" sz="2800" dirty="0"/>
              <a:t>편이다</a:t>
            </a:r>
            <a:r>
              <a:rPr lang="en-US" altLang="ko-KR" sz="2800" dirty="0"/>
              <a:t>, </a:t>
            </a:r>
            <a:r>
              <a:rPr lang="en-US" sz="2800" dirty="0"/>
              <a:t>this acts to indicate a smaller degree of difference. </a:t>
            </a:r>
          </a:p>
          <a:p>
            <a:endParaRPr lang="en-US" sz="2800" dirty="0"/>
          </a:p>
          <a:p>
            <a:pPr marL="0" indent="0">
              <a:buNone/>
            </a:pPr>
            <a:r>
              <a:rPr lang="ko-KR" altLang="en-US" sz="2800" dirty="0"/>
              <a:t>예</a:t>
            </a:r>
            <a:r>
              <a:rPr lang="en-US" altLang="ko-KR" sz="2800" dirty="0"/>
              <a:t>:</a:t>
            </a:r>
          </a:p>
          <a:p>
            <a:pPr marL="0" indent="0">
              <a:buNone/>
            </a:pPr>
            <a:r>
              <a:rPr lang="en-US" altLang="ko-KR" sz="2400" dirty="0"/>
              <a:t>1)</a:t>
            </a:r>
            <a:r>
              <a:rPr lang="ko-KR" altLang="en-US" sz="2400" dirty="0"/>
              <a:t> 지난 주</a:t>
            </a:r>
            <a:r>
              <a:rPr lang="ko-KR" altLang="en-US" sz="2400" u="sng" dirty="0">
                <a:solidFill>
                  <a:srgbClr val="FF0000"/>
                </a:solidFill>
              </a:rPr>
              <a:t>에 비해서 </a:t>
            </a:r>
            <a:r>
              <a:rPr lang="ko-KR" altLang="en-US" sz="2400" dirty="0"/>
              <a:t>바쁜 편이에요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r>
              <a:rPr lang="en-US" altLang="ko-KR" sz="2400" dirty="0"/>
              <a:t>2)</a:t>
            </a:r>
            <a:r>
              <a:rPr lang="ko-KR" altLang="en-US" sz="2400" dirty="0"/>
              <a:t> 작년 겨울</a:t>
            </a:r>
            <a:r>
              <a:rPr lang="ko-KR" altLang="en-US" sz="2400" u="sng" dirty="0">
                <a:solidFill>
                  <a:srgbClr val="FF0000"/>
                </a:solidFill>
              </a:rPr>
              <a:t>에 비해 </a:t>
            </a:r>
            <a:r>
              <a:rPr lang="ko-KR" altLang="en-US" sz="2400" dirty="0"/>
              <a:t>올해가 더 추워요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r>
              <a:rPr lang="en-US" altLang="ko-KR" sz="2400" dirty="0"/>
              <a:t>3)</a:t>
            </a:r>
            <a:r>
              <a:rPr lang="ko-KR" altLang="en-US" sz="2400" dirty="0"/>
              <a:t> 다른 가게</a:t>
            </a:r>
            <a:r>
              <a:rPr lang="ko-KR" altLang="en-US" sz="2400" u="sng" dirty="0">
                <a:solidFill>
                  <a:srgbClr val="FF0000"/>
                </a:solidFill>
              </a:rPr>
              <a:t>에 비해 </a:t>
            </a:r>
            <a:r>
              <a:rPr lang="ko-KR" altLang="en-US" sz="2400" dirty="0"/>
              <a:t>물건 값이 싸요</a:t>
            </a:r>
          </a:p>
          <a:p>
            <a:pPr marL="0" indent="0">
              <a:buNone/>
            </a:pPr>
            <a:r>
              <a:rPr lang="en-US" altLang="ko-KR" sz="2400" dirty="0"/>
              <a:t>4)</a:t>
            </a:r>
            <a:r>
              <a:rPr lang="ko-KR" altLang="en-US" sz="2400" dirty="0"/>
              <a:t> 가</a:t>
            </a:r>
            <a:r>
              <a:rPr lang="en-US" altLang="ko-KR" sz="2400" dirty="0"/>
              <a:t>:</a:t>
            </a:r>
            <a:r>
              <a:rPr lang="ko-KR" altLang="en-US" sz="2400" dirty="0"/>
              <a:t> 고속버스로 가는 편이 더 빠를까요</a:t>
            </a:r>
            <a:r>
              <a:rPr lang="en-US" altLang="ko-KR" sz="2400" dirty="0"/>
              <a:t>?</a:t>
            </a:r>
          </a:p>
          <a:p>
            <a:pPr marL="0" indent="0">
              <a:buNone/>
            </a:pPr>
            <a:r>
              <a:rPr lang="ko-KR" altLang="en-US" sz="2400" dirty="0"/>
              <a:t>    나</a:t>
            </a:r>
            <a:r>
              <a:rPr lang="en-US" altLang="ko-KR" sz="2400" dirty="0"/>
              <a:t>:</a:t>
            </a:r>
            <a:r>
              <a:rPr lang="ko-KR" altLang="en-US" sz="2400" dirty="0"/>
              <a:t> 길이 막히니까 기차가 고속버스</a:t>
            </a:r>
            <a:r>
              <a:rPr lang="ko-KR" altLang="en-US" sz="2400" u="sng" dirty="0">
                <a:solidFill>
                  <a:srgbClr val="FF0000"/>
                </a:solidFill>
              </a:rPr>
              <a:t>에 비해 </a:t>
            </a:r>
            <a:r>
              <a:rPr lang="ko-KR" altLang="en-US" sz="2400" dirty="0"/>
              <a:t>더 빠를 거예요</a:t>
            </a:r>
            <a:r>
              <a:rPr lang="en-US" altLang="ko-KR" sz="2400" dirty="0"/>
              <a:t>. </a:t>
            </a:r>
          </a:p>
          <a:p>
            <a:pPr marL="0" indent="0">
              <a:buNone/>
            </a:pPr>
            <a:endParaRPr lang="en-US" altLang="ko-KR" sz="2400" dirty="0"/>
          </a:p>
          <a:p>
            <a:endParaRPr lang="en-US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3AEDEF98-0B52-4240-AECB-FF8A534FACC2}"/>
              </a:ext>
            </a:extLst>
          </p:cNvPr>
          <p:cNvSpPr txBox="1"/>
          <p:nvPr/>
        </p:nvSpPr>
        <p:spPr>
          <a:xfrm>
            <a:off x="-10345" y="6539475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161487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390B3-943E-9144-8D1C-D26D8985D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368" y="338868"/>
            <a:ext cx="8291264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문법 및 표현   </a:t>
            </a:r>
            <a:r>
              <a:rPr lang="en-US" altLang="ko-KR" sz="3600" dirty="0"/>
              <a:t>P.80</a:t>
            </a:r>
            <a:endParaRPr lang="en-US" sz="36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B94E4D6B-6013-944A-9073-57411DB5B841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AFF3925C-9F89-B446-843D-B066CE821D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80698"/>
            <a:ext cx="8291264" cy="52639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53B5E0-4C7C-434A-8ED4-8421EBA5C70E}"/>
              </a:ext>
            </a:extLst>
          </p:cNvPr>
          <p:cNvSpPr txBox="1"/>
          <p:nvPr/>
        </p:nvSpPr>
        <p:spPr>
          <a:xfrm>
            <a:off x="1259632" y="4797152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0070C0"/>
                </a:solidFill>
              </a:rPr>
              <a:t>저는 한국어 쓰기</a:t>
            </a:r>
            <a:r>
              <a:rPr lang="ko-KR" altLang="en-US" u="sng" dirty="0">
                <a:solidFill>
                  <a:srgbClr val="FF0000"/>
                </a:solidFill>
              </a:rPr>
              <a:t>에 비해서 </a:t>
            </a:r>
            <a:r>
              <a:rPr lang="ko-KR" altLang="en-US" dirty="0">
                <a:solidFill>
                  <a:srgbClr val="0070C0"/>
                </a:solidFill>
              </a:rPr>
              <a:t>한국어 말하기를 더 잘해요</a:t>
            </a:r>
            <a:r>
              <a:rPr lang="en-US" altLang="ko-KR" dirty="0">
                <a:solidFill>
                  <a:srgbClr val="0070C0"/>
                </a:solidFill>
              </a:rPr>
              <a:t>.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386772-4345-A649-A07C-682BB6F19147}"/>
              </a:ext>
            </a:extLst>
          </p:cNvPr>
          <p:cNvSpPr txBox="1"/>
          <p:nvPr/>
        </p:nvSpPr>
        <p:spPr>
          <a:xfrm>
            <a:off x="1259632" y="5157192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0070C0"/>
                </a:solidFill>
              </a:rPr>
              <a:t>제가 좋아하는 과일은 슈퍼마켓</a:t>
            </a:r>
            <a:r>
              <a:rPr lang="ko-KR" altLang="en-US" u="sng" dirty="0">
                <a:solidFill>
                  <a:srgbClr val="FF0000"/>
                </a:solidFill>
              </a:rPr>
              <a:t>에 비해서 </a:t>
            </a:r>
            <a:r>
              <a:rPr lang="ko-KR" altLang="en-US" dirty="0">
                <a:solidFill>
                  <a:srgbClr val="0070C0"/>
                </a:solidFill>
              </a:rPr>
              <a:t>시장이 더 싸요</a:t>
            </a:r>
            <a:r>
              <a:rPr lang="en-US" altLang="ko-KR" dirty="0">
                <a:solidFill>
                  <a:srgbClr val="0070C0"/>
                </a:solidFill>
              </a:rPr>
              <a:t>.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5DDF3E-4ABF-6347-A781-47E95627841E}"/>
              </a:ext>
            </a:extLst>
          </p:cNvPr>
          <p:cNvSpPr txBox="1"/>
          <p:nvPr/>
        </p:nvSpPr>
        <p:spPr>
          <a:xfrm>
            <a:off x="1187624" y="5562264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 </a:t>
            </a:r>
            <a:r>
              <a:rPr lang="ko-KR" altLang="en-US" dirty="0">
                <a:solidFill>
                  <a:srgbClr val="0070C0"/>
                </a:solidFill>
              </a:rPr>
              <a:t>저는 햄버거</a:t>
            </a:r>
            <a:r>
              <a:rPr lang="ko-KR" altLang="en-US" u="sng" dirty="0">
                <a:solidFill>
                  <a:srgbClr val="FF0000"/>
                </a:solidFill>
              </a:rPr>
              <a:t>에 비해서 </a:t>
            </a:r>
            <a:r>
              <a:rPr lang="ko-KR" altLang="en-US" dirty="0">
                <a:solidFill>
                  <a:srgbClr val="0070C0"/>
                </a:solidFill>
              </a:rPr>
              <a:t>핫도그를 더 잘 먹어요</a:t>
            </a:r>
            <a:r>
              <a:rPr lang="en-US" altLang="ko-KR" dirty="0">
                <a:solidFill>
                  <a:srgbClr val="0070C0"/>
                </a:solidFill>
              </a:rPr>
              <a:t>.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770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486D0077-21A1-9546-AAC3-22B26C2C8A3F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Picture 7" descr="A picture containing clock&#10;&#10;Description automatically generated">
            <a:extLst>
              <a:ext uri="{FF2B5EF4-FFF2-40B4-BE49-F238E27FC236}">
                <a16:creationId xmlns:a16="http://schemas.microsoft.com/office/drawing/2014/main" id="{00F031E4-160F-EE4E-8BCC-570C9F7667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938" y="3439463"/>
            <a:ext cx="2664296" cy="27696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Oval Callout 8">
            <a:extLst>
              <a:ext uri="{FF2B5EF4-FFF2-40B4-BE49-F238E27FC236}">
                <a16:creationId xmlns:a16="http://schemas.microsoft.com/office/drawing/2014/main" id="{7FAC3858-B6F4-EA42-8C88-EC839ECDB2DE}"/>
              </a:ext>
            </a:extLst>
          </p:cNvPr>
          <p:cNvSpPr/>
          <p:nvPr/>
        </p:nvSpPr>
        <p:spPr>
          <a:xfrm>
            <a:off x="6028234" y="1916832"/>
            <a:ext cx="2816439" cy="1753178"/>
          </a:xfrm>
          <a:prstGeom prst="wedgeEllipseCallout">
            <a:avLst>
              <a:gd name="adj1" fmla="val -68558"/>
              <a:gd name="adj2" fmla="val 4972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</a:rPr>
              <a:t>저는 농구</a:t>
            </a:r>
            <a:r>
              <a:rPr lang="ko-KR" altLang="en-US" b="1" u="sng" dirty="0">
                <a:solidFill>
                  <a:srgbClr val="0070C0"/>
                </a:solidFill>
              </a:rPr>
              <a:t>에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r>
              <a:rPr lang="ko-KR" altLang="en-US" b="1" u="sng" dirty="0">
                <a:solidFill>
                  <a:srgbClr val="0070C0"/>
                </a:solidFill>
              </a:rPr>
              <a:t>비해서</a:t>
            </a:r>
            <a:r>
              <a:rPr lang="ko-KR" altLang="en-US" dirty="0">
                <a:solidFill>
                  <a:schemeClr val="tx1"/>
                </a:solidFill>
              </a:rPr>
              <a:t> 축구를 더 좋아해요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4F645C-A40E-484F-B996-1D64C2A25665}"/>
              </a:ext>
            </a:extLst>
          </p:cNvPr>
          <p:cNvSpPr txBox="1"/>
          <p:nvPr/>
        </p:nvSpPr>
        <p:spPr>
          <a:xfrm>
            <a:off x="467544" y="745604"/>
            <a:ext cx="8136904" cy="577850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/>
              <a:t>    </a:t>
            </a:r>
            <a:r>
              <a:rPr lang="ko-KR" altLang="en-US" sz="2000" dirty="0"/>
              <a:t>여러분은 뭘 좋아해요</a:t>
            </a:r>
            <a:r>
              <a:rPr lang="en-US" altLang="ko-KR" sz="2000" dirty="0"/>
              <a:t>?</a:t>
            </a:r>
            <a:r>
              <a:rPr lang="ko-KR" altLang="en-US" sz="2000" dirty="0"/>
              <a:t> </a:t>
            </a:r>
            <a:r>
              <a:rPr lang="en-US" altLang="ko-KR" sz="2000" dirty="0"/>
              <a:t>‘-</a:t>
            </a:r>
            <a:r>
              <a:rPr lang="ko-KR" altLang="en-US" sz="2000" dirty="0"/>
              <a:t>에 비해서</a:t>
            </a:r>
            <a:r>
              <a:rPr lang="en-US" altLang="ko-KR" sz="2000" dirty="0"/>
              <a:t>’</a:t>
            </a:r>
            <a:r>
              <a:rPr lang="ko-KR" altLang="en-US" sz="2000" dirty="0" err="1"/>
              <a:t>를</a:t>
            </a:r>
            <a:r>
              <a:rPr lang="ko-KR" altLang="en-US" sz="2000" dirty="0"/>
              <a:t> 사용해 이야기해 보세요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10" name="Oval Callout 9">
            <a:extLst>
              <a:ext uri="{FF2B5EF4-FFF2-40B4-BE49-F238E27FC236}">
                <a16:creationId xmlns:a16="http://schemas.microsoft.com/office/drawing/2014/main" id="{C3C05048-2466-8A4C-89AD-7A363D876641}"/>
              </a:ext>
            </a:extLst>
          </p:cNvPr>
          <p:cNvSpPr/>
          <p:nvPr/>
        </p:nvSpPr>
        <p:spPr>
          <a:xfrm>
            <a:off x="603433" y="1655634"/>
            <a:ext cx="2403746" cy="2565453"/>
          </a:xfrm>
          <a:prstGeom prst="wedgeEllipseCallout">
            <a:avLst>
              <a:gd name="adj1" fmla="val 83909"/>
              <a:gd name="adj2" fmla="val 2449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</a:rPr>
              <a:t>저는 </a:t>
            </a:r>
            <a:r>
              <a:rPr lang="ko-KR" altLang="en-US" dirty="0">
                <a:solidFill>
                  <a:schemeClr val="tx2"/>
                </a:solidFill>
              </a:rPr>
              <a:t>파인애플</a:t>
            </a:r>
            <a:r>
              <a:rPr lang="ko-KR" altLang="en-US" b="1" u="sng" dirty="0">
                <a:solidFill>
                  <a:srgbClr val="0070C0"/>
                </a:solidFill>
              </a:rPr>
              <a:t>에 비해서 </a:t>
            </a:r>
            <a:r>
              <a:rPr lang="ko-KR" altLang="en-US" dirty="0">
                <a:solidFill>
                  <a:schemeClr val="tx1"/>
                </a:solidFill>
              </a:rPr>
              <a:t>바나나를 더 좋아해요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901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7DE62-633A-734C-BE50-7E8E41F3B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46" y="274638"/>
            <a:ext cx="8347154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문법</a:t>
            </a:r>
            <a:r>
              <a:rPr lang="en-US" altLang="ko-KR" sz="3600" dirty="0"/>
              <a:t> </a:t>
            </a:r>
            <a:r>
              <a:rPr lang="ko-KR" altLang="en-US" sz="3600" dirty="0"/>
              <a:t>및 표현</a:t>
            </a:r>
            <a:r>
              <a:rPr lang="ko-KR" altLang="en-US" dirty="0"/>
              <a:t>  </a:t>
            </a:r>
            <a:r>
              <a:rPr lang="en-US" altLang="ko-KR" sz="2800" dirty="0"/>
              <a:t>P.</a:t>
            </a:r>
            <a:r>
              <a:rPr lang="ko-KR" altLang="en-US" sz="2800" dirty="0"/>
              <a:t> </a:t>
            </a:r>
            <a:r>
              <a:rPr lang="en-US" altLang="ko-KR" sz="2800" dirty="0"/>
              <a:t>81</a:t>
            </a:r>
            <a:endParaRPr lang="en-US" sz="28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0BD2E4D1-63EC-1544-AB49-F9BC00CED73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97331C22-437E-944C-8913-6E093A4CB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46" y="989471"/>
            <a:ext cx="8552834" cy="5256584"/>
          </a:xfrm>
          <a:prstGeom prst="rect">
            <a:avLst/>
          </a:prstGeom>
        </p:spPr>
      </p:pic>
      <p:sp>
        <p:nvSpPr>
          <p:cNvPr id="5" name="Donut 4">
            <a:extLst>
              <a:ext uri="{FF2B5EF4-FFF2-40B4-BE49-F238E27FC236}">
                <a16:creationId xmlns:a16="http://schemas.microsoft.com/office/drawing/2014/main" id="{06596F9E-0C42-EA41-8A9E-6D540DB4F54B}"/>
              </a:ext>
            </a:extLst>
          </p:cNvPr>
          <p:cNvSpPr/>
          <p:nvPr/>
        </p:nvSpPr>
        <p:spPr>
          <a:xfrm>
            <a:off x="339646" y="2276872"/>
            <a:ext cx="1656184" cy="1177003"/>
          </a:xfrm>
          <a:prstGeom prst="donut">
            <a:avLst>
              <a:gd name="adj" fmla="val 1381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8163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55" y="404664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~</a:t>
            </a:r>
            <a:r>
              <a:rPr lang="ko-KR" altLang="en-US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다는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848" y="1633662"/>
            <a:ext cx="8229600" cy="4603650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들은 사실을 인용하여 나타내면서 뒤에 오는 말을 수식할 때 사용함</a:t>
            </a: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This is used to cite something one has heard and simultaneously modify the next word.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-113032" y="6544904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6D6191F-B714-1A4E-A64B-957AE9B2FF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252870"/>
              </p:ext>
            </p:extLst>
          </p:nvPr>
        </p:nvGraphicFramePr>
        <p:xfrm>
          <a:off x="683568" y="4005064"/>
          <a:ext cx="7632848" cy="224441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08212">
                  <a:extLst>
                    <a:ext uri="{9D8B030D-6E8A-4147-A177-3AD203B41FA5}">
                      <a16:colId xmlns:a16="http://schemas.microsoft.com/office/drawing/2014/main" val="2658941450"/>
                    </a:ext>
                  </a:extLst>
                </a:gridCol>
                <a:gridCol w="1908212">
                  <a:extLst>
                    <a:ext uri="{9D8B030D-6E8A-4147-A177-3AD203B41FA5}">
                      <a16:colId xmlns:a16="http://schemas.microsoft.com/office/drawing/2014/main" val="4009669164"/>
                    </a:ext>
                  </a:extLst>
                </a:gridCol>
                <a:gridCol w="1908212">
                  <a:extLst>
                    <a:ext uri="{9D8B030D-6E8A-4147-A177-3AD203B41FA5}">
                      <a16:colId xmlns:a16="http://schemas.microsoft.com/office/drawing/2014/main" val="1086070908"/>
                    </a:ext>
                  </a:extLst>
                </a:gridCol>
                <a:gridCol w="1908212">
                  <a:extLst>
                    <a:ext uri="{9D8B030D-6E8A-4147-A177-3AD203B41FA5}">
                      <a16:colId xmlns:a16="http://schemas.microsoft.com/office/drawing/2014/main" val="864030653"/>
                    </a:ext>
                  </a:extLst>
                </a:gridCol>
              </a:tblGrid>
              <a:tr h="512056">
                <a:tc rowSpan="2">
                  <a:txBody>
                    <a:bodyPr/>
                    <a:lstStyle/>
                    <a:p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동사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받침 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</a:rPr>
                        <a:t>O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b="0" dirty="0">
                          <a:solidFill>
                            <a:schemeClr val="tx1"/>
                          </a:solidFill>
                        </a:rPr>
                        <a:t>+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 는다는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먹는다는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082578"/>
                  </a:ext>
                </a:extLst>
              </a:tr>
              <a:tr h="7082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X, </a:t>
                      </a:r>
                      <a:r>
                        <a:rPr lang="ko-KR" altLang="en-US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ㄹ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받침</a:t>
                      </a:r>
                      <a:endParaRPr lang="en-US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ㄴ다는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간다는 </a:t>
                      </a:r>
                      <a:endParaRPr lang="en-US" altLang="ko-KR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산다는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811019622"/>
                  </a:ext>
                </a:extLst>
              </a:tr>
              <a:tr h="512056">
                <a:tc gridSpan="2">
                  <a:txBody>
                    <a:bodyPr/>
                    <a:lstStyle/>
                    <a:p>
                      <a:r>
                        <a:rPr lang="ko-KR" altLang="en-US" dirty="0"/>
                        <a:t>형용사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있다</a:t>
                      </a:r>
                      <a:r>
                        <a:rPr lang="en-US" altLang="ko-KR" dirty="0"/>
                        <a:t>/</a:t>
                      </a:r>
                      <a:r>
                        <a:rPr lang="ko-KR" altLang="en-US" dirty="0"/>
                        <a:t>없다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+</a:t>
                      </a:r>
                      <a:r>
                        <a:rPr lang="ko-KR" altLang="en-US" dirty="0"/>
                        <a:t> </a:t>
                      </a:r>
                      <a:r>
                        <a:rPr lang="en-US" altLang="ko-KR" dirty="0"/>
                        <a:t>-</a:t>
                      </a:r>
                      <a:r>
                        <a:rPr lang="ko-KR" altLang="en-US" dirty="0"/>
                        <a:t>다는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dirty="0"/>
                        <a:t>예쁘다는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4579229"/>
                  </a:ext>
                </a:extLst>
              </a:tr>
              <a:tr h="512056">
                <a:tc gridSpan="2">
                  <a:txBody>
                    <a:bodyPr/>
                    <a:lstStyle/>
                    <a:p>
                      <a:r>
                        <a:rPr lang="ko-KR" altLang="en-US" dirty="0"/>
                        <a:t>과거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+-</a:t>
                      </a:r>
                      <a:r>
                        <a:rPr lang="ko-KR" altLang="en-US" dirty="0" err="1"/>
                        <a:t>았</a:t>
                      </a:r>
                      <a:r>
                        <a:rPr lang="en-US" altLang="ko-KR" dirty="0"/>
                        <a:t>/</a:t>
                      </a:r>
                      <a:r>
                        <a:rPr lang="ko-KR" altLang="en-US" dirty="0" err="1"/>
                        <a:t>었다는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dirty="0"/>
                        <a:t>읽었다는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74183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3406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55" y="404664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-</a:t>
            </a:r>
            <a:r>
              <a:rPr lang="ko-KR" altLang="en-US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다는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848" y="1633662"/>
            <a:ext cx="8229600" cy="4603650"/>
          </a:xfrm>
          <a:solidFill>
            <a:schemeClr val="accent5"/>
          </a:solidFill>
        </p:spPr>
        <p:txBody>
          <a:bodyPr/>
          <a:lstStyle/>
          <a:p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statement + -</a:t>
            </a:r>
            <a:r>
              <a:rPr lang="ko-KR" alt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다 </a:t>
            </a:r>
            <a:r>
              <a:rPr lang="en-US" altLang="ko-KR" sz="2300" b="1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ko-KR" alt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고 </a:t>
            </a:r>
            <a:r>
              <a:rPr lang="en-US" altLang="ko-KR" sz="2300" b="1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ko-KR" alt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하는 </a:t>
            </a:r>
            <a:r>
              <a:rPr lang="en-US" altLang="ko-KR" sz="2300" b="1" dirty="0">
                <a:latin typeface="Arial" panose="020B0604020202020204" pitchFamily="34" charset="0"/>
                <a:cs typeface="Arial" panose="020B0604020202020204" pitchFamily="34" charset="0"/>
              </a:rPr>
              <a:t>+ “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reporting noun” + verb  </a:t>
            </a:r>
          </a:p>
          <a:p>
            <a:endParaRPr lang="en-US" sz="2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This one combines the -</a:t>
            </a:r>
            <a:r>
              <a:rPr lang="ko-K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다고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construction above with “</a:t>
            </a:r>
            <a:r>
              <a:rPr lang="ko-K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하는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,”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which is is the verb </a:t>
            </a:r>
            <a:r>
              <a:rPr lang="ko-K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하다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conjugated in the “noun modifying” form. Note that this ‘</a:t>
            </a:r>
            <a:r>
              <a:rPr lang="ko-K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하다’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does 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 mean “to do,” but it means to say or to quote. 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This version of </a:t>
            </a:r>
            <a:r>
              <a:rPr lang="ko-KR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하다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always follows </a:t>
            </a:r>
            <a:r>
              <a:rPr lang="ko-KR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고</a:t>
            </a:r>
            <a:r>
              <a:rPr lang="en-US" altLang="ko-KR" sz="2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ko-K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When you see </a:t>
            </a:r>
            <a:r>
              <a:rPr lang="ko-K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고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followed by </a:t>
            </a:r>
            <a:r>
              <a:rPr lang="ko-K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하다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it’s a clue that this is a quote/indirect quote of some sort. This “-</a:t>
            </a:r>
            <a:r>
              <a:rPr lang="ko-K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다고 하는”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is often contracted to “-</a:t>
            </a:r>
            <a:r>
              <a:rPr lang="ko-K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다는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</a:p>
          <a:p>
            <a:endParaRPr lang="en-US" altLang="ko-K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o-K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저는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ko-K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올해는 한국에 갈 수 없</a:t>
            </a:r>
            <a:r>
              <a:rPr lang="ko-KR" altLang="en-US" sz="22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다는</a:t>
            </a:r>
            <a:r>
              <a:rPr lang="ko-K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얘기를 들었어요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o-K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저는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ko-K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놀이공원으로 현장 학습을 간</a:t>
            </a:r>
            <a:r>
              <a:rPr lang="ko-KR" altLang="en-US" sz="22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다는</a:t>
            </a:r>
            <a:r>
              <a:rPr lang="ko-K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얘기를 들었어요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-113032" y="6544904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28186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56A848C6-95E2-914B-B392-E4FFF2BB6039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Content Placeholder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A9A883D3-3342-3845-B1F2-BDCDE43614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2" y="274346"/>
            <a:ext cx="8424936" cy="605453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15DBE5F-3FC7-3F47-8C6E-79396F9A4F6B}"/>
              </a:ext>
            </a:extLst>
          </p:cNvPr>
          <p:cNvSpPr txBox="1"/>
          <p:nvPr/>
        </p:nvSpPr>
        <p:spPr>
          <a:xfrm>
            <a:off x="3419872" y="2278613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0070C0"/>
                </a:solidFill>
              </a:rPr>
              <a:t>다음 주에 놀이공원으로 현장학습을 간</a:t>
            </a:r>
            <a:r>
              <a:rPr lang="ko-KR" altLang="en-US" u="sng" dirty="0">
                <a:solidFill>
                  <a:srgbClr val="FF0000"/>
                </a:solidFill>
              </a:rPr>
              <a:t>다는</a:t>
            </a:r>
            <a:r>
              <a:rPr lang="ko-KR" altLang="en-US" dirty="0">
                <a:solidFill>
                  <a:srgbClr val="0070C0"/>
                </a:solidFill>
              </a:rPr>
              <a:t> 이야기를 들었어요</a:t>
            </a:r>
            <a:r>
              <a:rPr lang="en-US" altLang="ko-KR" dirty="0">
                <a:solidFill>
                  <a:srgbClr val="0070C0"/>
                </a:solidFill>
              </a:rPr>
              <a:t>.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C7EB57-B59E-6D4B-BD84-C12459C345FC}"/>
              </a:ext>
            </a:extLst>
          </p:cNvPr>
          <p:cNvSpPr txBox="1"/>
          <p:nvPr/>
        </p:nvSpPr>
        <p:spPr>
          <a:xfrm>
            <a:off x="3419872" y="3301613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0070C0"/>
                </a:solidFill>
              </a:rPr>
              <a:t>한국이 태권도 금메달을 땄</a:t>
            </a:r>
            <a:r>
              <a:rPr lang="ko-KR" altLang="en-US" u="sng" dirty="0">
                <a:solidFill>
                  <a:srgbClr val="FF0000"/>
                </a:solidFill>
              </a:rPr>
              <a:t>다는</a:t>
            </a:r>
            <a:r>
              <a:rPr lang="ko-KR" altLang="en-US" dirty="0">
                <a:solidFill>
                  <a:srgbClr val="0070C0"/>
                </a:solidFill>
              </a:rPr>
              <a:t> 뉴스를 봤어요</a:t>
            </a:r>
            <a:r>
              <a:rPr lang="en-US" altLang="ko-KR" dirty="0">
                <a:solidFill>
                  <a:srgbClr val="0070C0"/>
                </a:solidFill>
              </a:rPr>
              <a:t>.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281366-357F-C248-B580-627073A0BEE2}"/>
              </a:ext>
            </a:extLst>
          </p:cNvPr>
          <p:cNvSpPr txBox="1"/>
          <p:nvPr/>
        </p:nvSpPr>
        <p:spPr>
          <a:xfrm>
            <a:off x="3419872" y="4006805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0070C0"/>
                </a:solidFill>
              </a:rPr>
              <a:t>유리가 한국어 말하기 대회에서 </a:t>
            </a:r>
            <a:r>
              <a:rPr lang="en-US" altLang="ko-KR" dirty="0">
                <a:solidFill>
                  <a:srgbClr val="0070C0"/>
                </a:solidFill>
              </a:rPr>
              <a:t>1</a:t>
            </a:r>
            <a:r>
              <a:rPr lang="ko-KR" altLang="en-US" dirty="0">
                <a:solidFill>
                  <a:srgbClr val="0070C0"/>
                </a:solidFill>
              </a:rPr>
              <a:t>등을 했</a:t>
            </a:r>
            <a:r>
              <a:rPr lang="ko-KR" altLang="en-US" u="sng" dirty="0">
                <a:solidFill>
                  <a:srgbClr val="FF0000"/>
                </a:solidFill>
              </a:rPr>
              <a:t>다는</a:t>
            </a:r>
            <a:r>
              <a:rPr lang="ko-KR" altLang="en-US" dirty="0">
                <a:solidFill>
                  <a:srgbClr val="0070C0"/>
                </a:solidFill>
              </a:rPr>
              <a:t> 소식을 봤어요</a:t>
            </a:r>
            <a:r>
              <a:rPr lang="en-US" altLang="ko-KR" dirty="0">
                <a:solidFill>
                  <a:srgbClr val="0070C0"/>
                </a:solidFill>
              </a:rPr>
              <a:t>.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0739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:a16="http://schemas.microsoft.com/office/drawing/2014/main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13792" y="404664"/>
            <a:ext cx="8316416" cy="3240360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4-1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8</a:t>
            </a: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과  신나는 운동 경기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A fun sports game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b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b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400" dirty="0"/>
          </a:p>
        </p:txBody>
      </p:sp>
      <p:sp>
        <p:nvSpPr>
          <p:cNvPr id="14338" name="부제목 2">
            <a:extLst>
              <a:ext uri="{FF2B5EF4-FFF2-40B4-BE49-F238E27FC236}">
                <a16:creationId xmlns:a16="http://schemas.microsoft.com/office/drawing/2014/main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13792" y="4005063"/>
            <a:ext cx="8406680" cy="234664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학습내용 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Learning contents</a:t>
            </a: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-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에 비해</a:t>
            </a: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(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서</a:t>
            </a: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)</a:t>
            </a:r>
          </a:p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~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다는</a:t>
            </a: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b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48049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animBg="1"/>
      <p:bldP spid="14338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486D0077-21A1-9546-AAC3-22B26C2C8A3F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Picture 7" descr="A picture containing clock&#10;&#10;Description automatically generated">
            <a:extLst>
              <a:ext uri="{FF2B5EF4-FFF2-40B4-BE49-F238E27FC236}">
                <a16:creationId xmlns:a16="http://schemas.microsoft.com/office/drawing/2014/main" id="{00F031E4-160F-EE4E-8BCC-570C9F7667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938" y="3439463"/>
            <a:ext cx="2664296" cy="27696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Oval Callout 8">
            <a:extLst>
              <a:ext uri="{FF2B5EF4-FFF2-40B4-BE49-F238E27FC236}">
                <a16:creationId xmlns:a16="http://schemas.microsoft.com/office/drawing/2014/main" id="{7FAC3858-B6F4-EA42-8C88-EC839ECDB2DE}"/>
              </a:ext>
            </a:extLst>
          </p:cNvPr>
          <p:cNvSpPr/>
          <p:nvPr/>
        </p:nvSpPr>
        <p:spPr>
          <a:xfrm>
            <a:off x="5724128" y="1540037"/>
            <a:ext cx="2816439" cy="1753178"/>
          </a:xfrm>
          <a:prstGeom prst="wedgeEllipseCallout">
            <a:avLst>
              <a:gd name="adj1" fmla="val -35675"/>
              <a:gd name="adj2" fmla="val 10455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우리 한국 선수가 올림픽 경기에서 금메달을 땄</a:t>
            </a:r>
            <a:r>
              <a:rPr lang="ko-KR" altLang="en-US" dirty="0">
                <a:solidFill>
                  <a:srgbClr val="FF0000"/>
                </a:solidFill>
              </a:rPr>
              <a:t>다는</a:t>
            </a:r>
            <a:r>
              <a:rPr lang="ko-KR" altLang="en-US" dirty="0">
                <a:solidFill>
                  <a:schemeClr val="tx1"/>
                </a:solidFill>
              </a:rPr>
              <a:t> 소식을 들었어요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Oval Callout 9">
            <a:extLst>
              <a:ext uri="{FF2B5EF4-FFF2-40B4-BE49-F238E27FC236}">
                <a16:creationId xmlns:a16="http://schemas.microsoft.com/office/drawing/2014/main" id="{C3C05048-2466-8A4C-89AD-7A363D876641}"/>
              </a:ext>
            </a:extLst>
          </p:cNvPr>
          <p:cNvSpPr/>
          <p:nvPr/>
        </p:nvSpPr>
        <p:spPr>
          <a:xfrm>
            <a:off x="603433" y="1655635"/>
            <a:ext cx="2403746" cy="2324068"/>
          </a:xfrm>
          <a:prstGeom prst="wedgeEllipseCallout">
            <a:avLst>
              <a:gd name="adj1" fmla="val 67815"/>
              <a:gd name="adj2" fmla="val 5419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저는 다음 주에 비가 온</a:t>
            </a:r>
            <a:r>
              <a:rPr lang="ko-KR" altLang="en-US" dirty="0">
                <a:solidFill>
                  <a:srgbClr val="FF0000"/>
                </a:solidFill>
              </a:rPr>
              <a:t>다는</a:t>
            </a:r>
            <a:r>
              <a:rPr lang="ko-KR" altLang="en-US" dirty="0">
                <a:solidFill>
                  <a:schemeClr val="tx1"/>
                </a:solidFill>
              </a:rPr>
              <a:t> 뉴스를 들었어요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4F645C-A40E-484F-B996-1D64C2A25665}"/>
              </a:ext>
            </a:extLst>
          </p:cNvPr>
          <p:cNvSpPr txBox="1"/>
          <p:nvPr/>
        </p:nvSpPr>
        <p:spPr>
          <a:xfrm>
            <a:off x="467544" y="745604"/>
            <a:ext cx="8136904" cy="577850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/>
              <a:t>    여러분이 들은 이야기를 다른 사람한테 전해 보세요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1761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C19D7-1978-8B45-9A3B-B5CABF935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2400" dirty="0"/>
              <a:t>&lt;</a:t>
            </a:r>
            <a:r>
              <a:rPr lang="ko-KR" altLang="en-US" sz="2400" dirty="0"/>
              <a:t>열두 동물 달리기 대회 </a:t>
            </a:r>
            <a:r>
              <a:rPr lang="en-US" altLang="ko-KR" sz="2400" dirty="0"/>
              <a:t>(12</a:t>
            </a:r>
            <a:r>
              <a:rPr lang="ko-KR" altLang="en-US" sz="2400" dirty="0"/>
              <a:t>간지</a:t>
            </a:r>
            <a:r>
              <a:rPr lang="en-US" altLang="ko-KR" sz="2400" dirty="0"/>
              <a:t>)&gt;</a:t>
            </a:r>
            <a:r>
              <a:rPr lang="ko-KR" altLang="en-US" sz="2400" dirty="0"/>
              <a:t> 영상 보기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45C90-1A62-904B-AC36-D06A84BEC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110" y="1118569"/>
            <a:ext cx="8193594" cy="728104"/>
          </a:xfr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en-US" sz="24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https://www.youtube.com/watch?v=Fo53wJGlN_E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Rounded Rectangular Callout 9">
            <a:extLst>
              <a:ext uri="{FF2B5EF4-FFF2-40B4-BE49-F238E27FC236}">
                <a16:creationId xmlns:a16="http://schemas.microsoft.com/office/drawing/2014/main" id="{CF3DC5B0-0318-184E-B590-50F36EA02FE7}"/>
              </a:ext>
            </a:extLst>
          </p:cNvPr>
          <p:cNvSpPr/>
          <p:nvPr/>
        </p:nvSpPr>
        <p:spPr>
          <a:xfrm>
            <a:off x="6444208" y="2708920"/>
            <a:ext cx="2396951" cy="2730009"/>
          </a:xfrm>
          <a:prstGeom prst="wedgeRoundRectCallout">
            <a:avLst>
              <a:gd name="adj1" fmla="val -23682"/>
              <a:gd name="adj2" fmla="val -78834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열두 동물 달리기 대회를 보면서 </a:t>
            </a:r>
            <a:r>
              <a:rPr lang="en-US" altLang="ko-KR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12</a:t>
            </a:r>
            <a:r>
              <a:rPr lang="ko-KR" alt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간지 순서를 공부해 볼까요</a:t>
            </a:r>
            <a:r>
              <a:rPr lang="en-US" altLang="ko-KR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  <a:endParaRPr lang="en-US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5316E708-EDE3-D340-8AE3-B4C5618AB4C9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0890E8-0A7A-0642-9C5C-C7D4C968FE00}"/>
              </a:ext>
            </a:extLst>
          </p:cNvPr>
          <p:cNvSpPr txBox="1"/>
          <p:nvPr/>
        </p:nvSpPr>
        <p:spPr>
          <a:xfrm>
            <a:off x="629562" y="5802847"/>
            <a:ext cx="8193595" cy="461665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 </a:t>
            </a:r>
            <a:r>
              <a:rPr lang="en-US" altLang="ko-KR" sz="2400" dirty="0"/>
              <a:t>‘</a:t>
            </a:r>
            <a:r>
              <a:rPr lang="ko-KR" altLang="en-US" sz="2400" dirty="0" err="1"/>
              <a:t>자축인묘진사오미신유술해</a:t>
            </a:r>
            <a:r>
              <a:rPr lang="en-US" altLang="ko-KR" sz="2400" dirty="0"/>
              <a:t>’</a:t>
            </a:r>
            <a:r>
              <a:rPr lang="ko-KR" altLang="en-US" sz="2400" dirty="0"/>
              <a:t> </a:t>
            </a:r>
            <a:r>
              <a:rPr lang="en-US" altLang="ko-KR" sz="2400" dirty="0"/>
              <a:t>12</a:t>
            </a:r>
            <a:r>
              <a:rPr lang="ko-KR" altLang="en-US" sz="2400" dirty="0"/>
              <a:t>간지를 들어본 적 있나요</a:t>
            </a:r>
            <a:r>
              <a:rPr lang="en-US" altLang="ko-KR" sz="2400" dirty="0"/>
              <a:t>?</a:t>
            </a:r>
          </a:p>
        </p:txBody>
      </p:sp>
      <p:pic>
        <p:nvPicPr>
          <p:cNvPr id="5" name="Picture 4" descr="A picture containing sitting, person, standing, table&#10;&#10;Description automatically generated">
            <a:extLst>
              <a:ext uri="{FF2B5EF4-FFF2-40B4-BE49-F238E27FC236}">
                <a16:creationId xmlns:a16="http://schemas.microsoft.com/office/drawing/2014/main" id="{E5282ECA-1F59-4C4F-BF06-5C127C8BC5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7" y="2036762"/>
            <a:ext cx="5400600" cy="343815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9337032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10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00052-B03F-2246-8C28-68E9C1C192B4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2400" dirty="0"/>
              <a:t>&lt;</a:t>
            </a:r>
            <a:r>
              <a:rPr lang="ko-KR" altLang="en-US" sz="2400" dirty="0"/>
              <a:t>열두 동물 달리기 대회</a:t>
            </a:r>
            <a:r>
              <a:rPr lang="en-US" altLang="ko-KR" sz="2400" dirty="0"/>
              <a:t>&gt;</a:t>
            </a:r>
            <a:r>
              <a:rPr lang="ko-KR" altLang="en-US" sz="2400" dirty="0"/>
              <a:t> 영상 동화 </a:t>
            </a:r>
            <a:r>
              <a:rPr lang="en-US" altLang="ko-KR" sz="2400" dirty="0"/>
              <a:t>(</a:t>
            </a:r>
            <a:r>
              <a:rPr lang="ko-KR" altLang="en-US" sz="2400" dirty="0"/>
              <a:t>쓰기 과제</a:t>
            </a:r>
            <a:r>
              <a:rPr lang="en-US" altLang="ko-KR" sz="2400" dirty="0"/>
              <a:t>)</a:t>
            </a: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ABF887-CBEF-4545-9D61-6E77533A7FEE}"/>
              </a:ext>
            </a:extLst>
          </p:cNvPr>
          <p:cNvSpPr txBox="1"/>
          <p:nvPr/>
        </p:nvSpPr>
        <p:spPr>
          <a:xfrm>
            <a:off x="5292081" y="1600200"/>
            <a:ext cx="3394720" cy="466871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영상을 보고 </a:t>
            </a:r>
            <a:r>
              <a:rPr lang="en-US" altLang="ko-KR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12</a:t>
            </a:r>
            <a:r>
              <a:rPr lang="ko-KR" alt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간지에 해당하는 동물의 이름을 순서대로 써 보세요</a:t>
            </a:r>
            <a:r>
              <a:rPr lang="en-US" altLang="ko-KR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ko-KR" alt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자</a:t>
            </a:r>
            <a:r>
              <a:rPr lang="en-US" altLang="ko-KR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</a:t>
            </a:r>
            <a:r>
              <a:rPr lang="ko-KR" altLang="en-US" sz="1400" dirty="0" err="1"/>
              <a:t>子</a:t>
            </a:r>
            <a:r>
              <a:rPr lang="en-US" altLang="ko-KR" sz="1400" dirty="0"/>
              <a:t>)</a:t>
            </a:r>
            <a:endParaRPr lang="en-US" altLang="ko-KR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ko-KR" altLang="en-US" sz="1400" dirty="0"/>
              <a:t>축</a:t>
            </a:r>
            <a:r>
              <a:rPr lang="en-US" altLang="ko-KR" sz="1400" dirty="0"/>
              <a:t>(</a:t>
            </a:r>
            <a:r>
              <a:rPr lang="ko-KR" altLang="en-US" sz="1400" dirty="0" err="1"/>
              <a:t>丑</a:t>
            </a:r>
            <a:r>
              <a:rPr lang="en-US" altLang="ko-KR" sz="1400" dirty="0"/>
              <a:t>)</a:t>
            </a:r>
            <a:endParaRPr lang="en-US" altLang="ko-KR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ko-KR" altLang="en-US" sz="1400" dirty="0"/>
              <a:t>인</a:t>
            </a:r>
            <a:r>
              <a:rPr lang="en-US" altLang="ko-KR" sz="1400" dirty="0"/>
              <a:t>(</a:t>
            </a:r>
            <a:r>
              <a:rPr lang="ko-KR" altLang="en-US" sz="1400" dirty="0" err="1"/>
              <a:t>寅</a:t>
            </a:r>
            <a:r>
              <a:rPr lang="en-US" altLang="ko-KR" sz="1400" dirty="0"/>
              <a:t>)</a:t>
            </a:r>
            <a:endParaRPr lang="en-US" altLang="ko-KR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ko-KR" altLang="en-US" sz="1400" dirty="0"/>
              <a:t>묘</a:t>
            </a:r>
            <a:r>
              <a:rPr lang="en-US" altLang="ko-KR" sz="1400" dirty="0"/>
              <a:t>(</a:t>
            </a:r>
            <a:r>
              <a:rPr lang="ko-KR" altLang="en-US" sz="1400" dirty="0" err="1"/>
              <a:t>卯</a:t>
            </a:r>
            <a:r>
              <a:rPr lang="en-US" altLang="ko-KR" sz="1400" dirty="0"/>
              <a:t>)</a:t>
            </a:r>
            <a:endParaRPr lang="en-US" altLang="ko-KR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ko-KR" altLang="en-US" sz="1400" dirty="0"/>
              <a:t>진</a:t>
            </a:r>
            <a:r>
              <a:rPr lang="en-US" altLang="ko-KR" sz="1400" dirty="0"/>
              <a:t>(</a:t>
            </a:r>
            <a:r>
              <a:rPr lang="ko-KR" altLang="en-US" sz="1400" dirty="0" err="1"/>
              <a:t>辰</a:t>
            </a:r>
            <a:r>
              <a:rPr lang="en-US" altLang="ko-KR" sz="1400" dirty="0"/>
              <a:t>)</a:t>
            </a:r>
            <a:endParaRPr lang="en-US" altLang="ko-KR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ko-KR" altLang="en-US" sz="1400" dirty="0"/>
              <a:t>사</a:t>
            </a:r>
            <a:r>
              <a:rPr lang="en-US" altLang="ko-KR" sz="1400" dirty="0"/>
              <a:t>(</a:t>
            </a:r>
            <a:r>
              <a:rPr lang="ko-KR" altLang="en-US" sz="1400" dirty="0" err="1"/>
              <a:t>巳</a:t>
            </a:r>
            <a:r>
              <a:rPr lang="en-US" altLang="ko-KR" sz="1400" dirty="0"/>
              <a:t>)</a:t>
            </a:r>
            <a:endParaRPr lang="en-US" altLang="ko-KR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ko-KR" altLang="en-US" sz="1400" dirty="0"/>
              <a:t>오</a:t>
            </a:r>
            <a:r>
              <a:rPr lang="en-US" altLang="ko-KR" sz="1400" dirty="0"/>
              <a:t>(</a:t>
            </a:r>
            <a:r>
              <a:rPr lang="ko-KR" altLang="en-US" sz="1400" dirty="0" err="1"/>
              <a:t>午</a:t>
            </a:r>
            <a:r>
              <a:rPr lang="en-US" altLang="ko-KR" sz="1400" dirty="0"/>
              <a:t>)</a:t>
            </a:r>
            <a:endParaRPr lang="en-US" altLang="ko-KR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ko-KR" altLang="en-US" sz="1400" dirty="0"/>
              <a:t>미</a:t>
            </a:r>
            <a:r>
              <a:rPr lang="en-US" altLang="ko-KR" sz="1400" dirty="0"/>
              <a:t>(</a:t>
            </a:r>
            <a:r>
              <a:rPr lang="ko-KR" altLang="en-US" sz="1400" dirty="0" err="1"/>
              <a:t>未</a:t>
            </a:r>
            <a:r>
              <a:rPr lang="en-US" altLang="ko-KR" sz="1400" dirty="0"/>
              <a:t>)</a:t>
            </a:r>
            <a:endParaRPr lang="en-US" altLang="ko-KR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ko-KR" altLang="en-US" sz="1400" dirty="0"/>
              <a:t>신</a:t>
            </a:r>
            <a:r>
              <a:rPr lang="en-US" altLang="ko-KR" sz="1400" dirty="0"/>
              <a:t>(</a:t>
            </a:r>
            <a:r>
              <a:rPr lang="ko-KR" altLang="en-US" sz="1400" dirty="0" err="1"/>
              <a:t>申</a:t>
            </a:r>
            <a:r>
              <a:rPr lang="en-US" altLang="ko-KR" sz="1400" dirty="0"/>
              <a:t>)</a:t>
            </a:r>
            <a:endParaRPr lang="en-US" altLang="ko-KR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ko-KR" altLang="en-US" sz="1400" dirty="0"/>
              <a:t>유</a:t>
            </a:r>
            <a:r>
              <a:rPr lang="en-US" altLang="ko-KR" sz="1400" dirty="0"/>
              <a:t>(</a:t>
            </a:r>
            <a:r>
              <a:rPr lang="ko-KR" altLang="en-US" sz="1400" dirty="0" err="1"/>
              <a:t>酉</a:t>
            </a:r>
            <a:r>
              <a:rPr lang="en-US" altLang="ko-KR" sz="1400" dirty="0"/>
              <a:t>)</a:t>
            </a:r>
            <a:endParaRPr lang="en-US" altLang="ko-KR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ko-KR" altLang="en-US" sz="1400" dirty="0"/>
              <a:t>술</a:t>
            </a:r>
            <a:r>
              <a:rPr lang="en-US" altLang="ko-KR" sz="1400" dirty="0"/>
              <a:t>(</a:t>
            </a:r>
            <a:r>
              <a:rPr lang="ko-KR" altLang="en-US" sz="1400" dirty="0" err="1"/>
              <a:t>戌</a:t>
            </a:r>
            <a:r>
              <a:rPr lang="en-US" altLang="ko-KR" sz="1400" dirty="0"/>
              <a:t>)</a:t>
            </a:r>
            <a:endParaRPr lang="en-US" altLang="ko-KR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ko-KR" altLang="en-US" sz="1400" dirty="0"/>
              <a:t>해</a:t>
            </a:r>
            <a:r>
              <a:rPr lang="en-US" altLang="ko-KR" sz="1400" dirty="0"/>
              <a:t>(</a:t>
            </a:r>
            <a:r>
              <a:rPr lang="ko-KR" altLang="en-US" sz="1400" dirty="0" err="1"/>
              <a:t>亥</a:t>
            </a:r>
            <a:r>
              <a:rPr lang="en-US" altLang="ko-KR" sz="1400" dirty="0"/>
              <a:t>)</a:t>
            </a:r>
            <a:endParaRPr lang="en-US" altLang="ko-KR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84DF3676-3124-1F4C-A85E-5840574424EF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Content Placeholder 5" descr="A picture containing room, computer&#10;&#10;Description automatically generated">
            <a:extLst>
              <a:ext uri="{FF2B5EF4-FFF2-40B4-BE49-F238E27FC236}">
                <a16:creationId xmlns:a16="http://schemas.microsoft.com/office/drawing/2014/main" id="{DB542F12-C0B7-C049-8520-372A9A7E24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52888"/>
            <a:ext cx="4681025" cy="40407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3194117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85F22-85E2-9749-A80D-0C418582A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    듣고 말하기</a:t>
            </a:r>
            <a:r>
              <a:rPr lang="en-US" altLang="ko-KR" sz="4000" dirty="0"/>
              <a:t>   </a:t>
            </a:r>
            <a:r>
              <a:rPr lang="en-US" altLang="ko-KR" sz="3200" dirty="0"/>
              <a:t>P.82</a:t>
            </a:r>
            <a:endParaRPr lang="en-US" sz="32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D76473A3-F313-104F-B01B-F9860721A1F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4C8B397C-92F5-6A43-9DD2-51E8F185AF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16688"/>
            <a:ext cx="8424936" cy="4999782"/>
          </a:xfrm>
          <a:prstGeom prst="rect">
            <a:avLst/>
          </a:prstGeom>
        </p:spPr>
      </p:pic>
      <p:sp>
        <p:nvSpPr>
          <p:cNvPr id="8" name="Oval Callout 7">
            <a:extLst>
              <a:ext uri="{FF2B5EF4-FFF2-40B4-BE49-F238E27FC236}">
                <a16:creationId xmlns:a16="http://schemas.microsoft.com/office/drawing/2014/main" id="{EC8A5A2C-1055-8A4C-8EC5-AFCDB68103CA}"/>
              </a:ext>
            </a:extLst>
          </p:cNvPr>
          <p:cNvSpPr/>
          <p:nvPr/>
        </p:nvSpPr>
        <p:spPr>
          <a:xfrm>
            <a:off x="346230" y="2528918"/>
            <a:ext cx="1450504" cy="1080120"/>
          </a:xfrm>
          <a:prstGeom prst="wedgeEllipseCallout">
            <a:avLst>
              <a:gd name="adj1" fmla="val 109003"/>
              <a:gd name="adj2" fmla="val 673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600" dirty="0">
                <a:solidFill>
                  <a:schemeClr val="tx1"/>
                </a:solidFill>
              </a:rPr>
              <a:t>스포츠 뉴스</a:t>
            </a:r>
            <a:r>
              <a:rPr lang="en-US" altLang="ko-KR" sz="1600" dirty="0">
                <a:solidFill>
                  <a:schemeClr val="tx1"/>
                </a:solidFill>
              </a:rPr>
              <a:t>!!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3" name="015.mp3" descr="015.mp3">
            <a:hlinkClick r:id="" action="ppaction://media"/>
            <a:extLst>
              <a:ext uri="{FF2B5EF4-FFF2-40B4-BE49-F238E27FC236}">
                <a16:creationId xmlns:a16="http://schemas.microsoft.com/office/drawing/2014/main" id="{4C2C811E-EAB0-3C44-B51A-EF427E97A2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51688" y="1752104"/>
            <a:ext cx="812800" cy="8128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9440782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11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1D217090-6715-7C43-8F7C-56B591E031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32656"/>
            <a:ext cx="8229600" cy="5686354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93178644-693E-4041-A450-090FACB0495B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Donut 6">
            <a:extLst>
              <a:ext uri="{FF2B5EF4-FFF2-40B4-BE49-F238E27FC236}">
                <a16:creationId xmlns:a16="http://schemas.microsoft.com/office/drawing/2014/main" id="{17674137-0D18-704C-BBD7-F061D7CC78A3}"/>
              </a:ext>
            </a:extLst>
          </p:cNvPr>
          <p:cNvSpPr/>
          <p:nvPr/>
        </p:nvSpPr>
        <p:spPr>
          <a:xfrm>
            <a:off x="1331640" y="1340768"/>
            <a:ext cx="432048" cy="432048"/>
          </a:xfrm>
          <a:prstGeom prst="donut">
            <a:avLst>
              <a:gd name="adj" fmla="val 5515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Donut 7">
            <a:extLst>
              <a:ext uri="{FF2B5EF4-FFF2-40B4-BE49-F238E27FC236}">
                <a16:creationId xmlns:a16="http://schemas.microsoft.com/office/drawing/2014/main" id="{9118592A-D166-574E-AB74-A010C5489103}"/>
              </a:ext>
            </a:extLst>
          </p:cNvPr>
          <p:cNvSpPr/>
          <p:nvPr/>
        </p:nvSpPr>
        <p:spPr>
          <a:xfrm>
            <a:off x="1349559" y="3247841"/>
            <a:ext cx="432048" cy="432048"/>
          </a:xfrm>
          <a:prstGeom prst="donut">
            <a:avLst>
              <a:gd name="adj" fmla="val 4716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574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58BDB-A757-D54D-8BDC-B6C04AD80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620" y="413793"/>
            <a:ext cx="8229600" cy="710951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듣고 말하기</a:t>
            </a:r>
            <a:r>
              <a:rPr lang="en-US" altLang="ko-KR" sz="3600" dirty="0"/>
              <a:t>  </a:t>
            </a:r>
            <a:r>
              <a:rPr lang="ko-KR" altLang="en-US" sz="3600" dirty="0"/>
              <a:t> </a:t>
            </a:r>
            <a:r>
              <a:rPr lang="en-US" altLang="ko-KR" sz="3200" dirty="0"/>
              <a:t>P.83</a:t>
            </a:r>
            <a:r>
              <a:rPr lang="ko-KR" altLang="en-US" sz="3200" dirty="0"/>
              <a:t> </a:t>
            </a:r>
            <a:endParaRPr lang="en-US" sz="32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2193D04-6A44-1041-AE24-B9F26F175395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9005586B-6D0D-534F-808F-AF7E07BF8C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20" y="1231638"/>
            <a:ext cx="8229600" cy="5013175"/>
          </a:xfrm>
          <a:prstGeom prst="rect">
            <a:avLst/>
          </a:prstGeom>
        </p:spPr>
      </p:pic>
      <p:sp>
        <p:nvSpPr>
          <p:cNvPr id="6" name="Oval Callout 5">
            <a:extLst>
              <a:ext uri="{FF2B5EF4-FFF2-40B4-BE49-F238E27FC236}">
                <a16:creationId xmlns:a16="http://schemas.microsoft.com/office/drawing/2014/main" id="{EE9BFCB7-72C0-7346-8791-9B8C442E377C}"/>
              </a:ext>
            </a:extLst>
          </p:cNvPr>
          <p:cNvSpPr/>
          <p:nvPr/>
        </p:nvSpPr>
        <p:spPr>
          <a:xfrm>
            <a:off x="6876256" y="4221088"/>
            <a:ext cx="2016224" cy="1758895"/>
          </a:xfrm>
          <a:prstGeom prst="wedgeEllipseCallout">
            <a:avLst>
              <a:gd name="adj1" fmla="val -86422"/>
              <a:gd name="adj2" fmla="val -7040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‘</a:t>
            </a:r>
            <a:r>
              <a:rPr lang="ko-KR" altLang="en-US" sz="1400" dirty="0">
                <a:solidFill>
                  <a:schemeClr val="tx1"/>
                </a:solidFill>
              </a:rPr>
              <a:t>올림픽</a:t>
            </a:r>
            <a:r>
              <a:rPr lang="en-US" altLang="ko-KR" sz="1400" dirty="0">
                <a:solidFill>
                  <a:schemeClr val="tx1"/>
                </a:solidFill>
              </a:rPr>
              <a:t>’</a:t>
            </a:r>
            <a:r>
              <a:rPr lang="ko-KR" altLang="en-US" sz="1400" dirty="0">
                <a:solidFill>
                  <a:schemeClr val="tx1"/>
                </a:solidFill>
              </a:rPr>
              <a:t>에 대해서 조사해 조사해 볼까요</a:t>
            </a:r>
            <a:r>
              <a:rPr lang="en-US" altLang="ko-KR" sz="1400" dirty="0">
                <a:solidFill>
                  <a:schemeClr val="tx1"/>
                </a:solidFill>
              </a:rPr>
              <a:t>?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3892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photo, man, holding, woman&#10;&#10;Description automatically generated">
            <a:extLst>
              <a:ext uri="{FF2B5EF4-FFF2-40B4-BE49-F238E27FC236}">
                <a16:creationId xmlns:a16="http://schemas.microsoft.com/office/drawing/2014/main" id="{75A8CC5B-53D6-5D49-8761-A46E67C7C2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6632"/>
            <a:ext cx="8229600" cy="5760640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DD7FCDB9-BAD4-6C43-AA0C-C9CD7C35E094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F69ACAE-2CFF-4746-ACBF-CAB9FBB1BC7A}"/>
              </a:ext>
            </a:extLst>
          </p:cNvPr>
          <p:cNvCxnSpPr>
            <a:cxnSpLocks/>
          </p:cNvCxnSpPr>
          <p:nvPr/>
        </p:nvCxnSpPr>
        <p:spPr>
          <a:xfrm>
            <a:off x="4572000" y="1412776"/>
            <a:ext cx="396044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737341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C4F81D63-9168-5C41-A9C4-BFFA52A749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09839"/>
            <a:ext cx="7632848" cy="5219041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25634920-3829-0E47-AF88-F56DD1E51277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3B4D93-9CF8-FA45-9573-0AF9F4652391}"/>
              </a:ext>
            </a:extLst>
          </p:cNvPr>
          <p:cNvSpPr txBox="1"/>
          <p:nvPr/>
        </p:nvSpPr>
        <p:spPr>
          <a:xfrm>
            <a:off x="683568" y="404664"/>
            <a:ext cx="7920880" cy="646331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3600" dirty="0"/>
              <a:t> </a:t>
            </a:r>
            <a:r>
              <a:rPr lang="ko-KR" altLang="en-US" sz="3600" dirty="0"/>
              <a:t>읽고 쓰기 </a:t>
            </a:r>
            <a:r>
              <a:rPr lang="en-US" altLang="ko-KR" sz="3600" dirty="0"/>
              <a:t>  </a:t>
            </a:r>
            <a:r>
              <a:rPr lang="en-US" altLang="ko-KR" sz="3200" dirty="0"/>
              <a:t>P.84</a:t>
            </a:r>
            <a:r>
              <a:rPr lang="ko-KR" altLang="en-US" sz="3200" dirty="0"/>
              <a:t>  </a:t>
            </a:r>
            <a:r>
              <a:rPr lang="en-US" altLang="ko-KR" sz="3200" dirty="0"/>
              <a:t> </a:t>
            </a:r>
            <a:endParaRPr lang="en-US" sz="3200" dirty="0"/>
          </a:p>
        </p:txBody>
      </p:sp>
      <p:sp>
        <p:nvSpPr>
          <p:cNvPr id="2" name="Donut 1">
            <a:extLst>
              <a:ext uri="{FF2B5EF4-FFF2-40B4-BE49-F238E27FC236}">
                <a16:creationId xmlns:a16="http://schemas.microsoft.com/office/drawing/2014/main" id="{8275B650-B2BD-2B44-97B8-EE379453805E}"/>
              </a:ext>
            </a:extLst>
          </p:cNvPr>
          <p:cNvSpPr/>
          <p:nvPr/>
        </p:nvSpPr>
        <p:spPr>
          <a:xfrm>
            <a:off x="1043608" y="989471"/>
            <a:ext cx="1656184" cy="518961"/>
          </a:xfrm>
          <a:prstGeom prst="donut">
            <a:avLst>
              <a:gd name="adj" fmla="val 4218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3AD3419-3FB7-F144-A0DD-5F019B385907}"/>
              </a:ext>
            </a:extLst>
          </p:cNvPr>
          <p:cNvCxnSpPr>
            <a:cxnSpLocks/>
          </p:cNvCxnSpPr>
          <p:nvPr/>
        </p:nvCxnSpPr>
        <p:spPr>
          <a:xfrm>
            <a:off x="2699792" y="3861048"/>
            <a:ext cx="208823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77791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11539C11-FA17-A44E-8D65-1E70703DDEE4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Tx/>
              <a:buNone/>
              <a:tabLst/>
              <a:defRPr/>
            </a:pPr>
            <a:r>
              <a:rPr kumimoji="0" lang="en" sz="9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9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Tx/>
              <a:buNone/>
              <a:tabLst/>
              <a:defRPr/>
            </a:pPr>
            <a:r>
              <a:rPr kumimoji="0" lang="en" sz="9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1739B5-267C-6448-A088-978981C675C0}"/>
              </a:ext>
            </a:extLst>
          </p:cNvPr>
          <p:cNvSpPr txBox="1"/>
          <p:nvPr/>
        </p:nvSpPr>
        <p:spPr>
          <a:xfrm>
            <a:off x="356098" y="58030"/>
            <a:ext cx="8608390" cy="646331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ko-KR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읽고 쓰기 </a:t>
            </a: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</a:t>
            </a: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P.84</a:t>
            </a:r>
            <a:r>
              <a:rPr kumimoji="0" lang="ko-KR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</a:t>
            </a: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4" name="Content Placeholder 3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185A819A-3AEC-7042-92DD-57702FD688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38" y="704361"/>
            <a:ext cx="8468969" cy="5596015"/>
          </a:xfrm>
        </p:spPr>
      </p:pic>
      <p:sp>
        <p:nvSpPr>
          <p:cNvPr id="10" name="Donut 9">
            <a:extLst>
              <a:ext uri="{FF2B5EF4-FFF2-40B4-BE49-F238E27FC236}">
                <a16:creationId xmlns:a16="http://schemas.microsoft.com/office/drawing/2014/main" id="{7EFA51A2-788E-EA4F-BE1D-C4D2D2B962A5}"/>
              </a:ext>
            </a:extLst>
          </p:cNvPr>
          <p:cNvSpPr/>
          <p:nvPr/>
        </p:nvSpPr>
        <p:spPr>
          <a:xfrm>
            <a:off x="1259632" y="1124744"/>
            <a:ext cx="432048" cy="432048"/>
          </a:xfrm>
          <a:prstGeom prst="donut">
            <a:avLst>
              <a:gd name="adj" fmla="val 5515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Donut 10">
            <a:extLst>
              <a:ext uri="{FF2B5EF4-FFF2-40B4-BE49-F238E27FC236}">
                <a16:creationId xmlns:a16="http://schemas.microsoft.com/office/drawing/2014/main" id="{7CC59B69-75F9-824B-B46D-D9D81EB55353}"/>
              </a:ext>
            </a:extLst>
          </p:cNvPr>
          <p:cNvSpPr/>
          <p:nvPr/>
        </p:nvSpPr>
        <p:spPr>
          <a:xfrm>
            <a:off x="1288305" y="2944712"/>
            <a:ext cx="432048" cy="432048"/>
          </a:xfrm>
          <a:prstGeom prst="donut">
            <a:avLst>
              <a:gd name="adj" fmla="val 5515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2415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34F0259-9173-5E49-9C27-FF48D1CAF76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158564-56C5-6A44-B157-1F6139E55631}"/>
              </a:ext>
            </a:extLst>
          </p:cNvPr>
          <p:cNvSpPr txBox="1"/>
          <p:nvPr/>
        </p:nvSpPr>
        <p:spPr>
          <a:xfrm>
            <a:off x="683568" y="404664"/>
            <a:ext cx="7920880" cy="646331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3600" dirty="0"/>
              <a:t> </a:t>
            </a:r>
            <a:r>
              <a:rPr lang="ko-KR" altLang="en-US" sz="3600" dirty="0"/>
              <a:t>읽고 쓰기 </a:t>
            </a:r>
            <a:r>
              <a:rPr lang="en-US" altLang="ko-KR" sz="3600" dirty="0"/>
              <a:t>  </a:t>
            </a:r>
            <a:r>
              <a:rPr lang="en-US" altLang="ko-KR" sz="3200" dirty="0"/>
              <a:t>P.85</a:t>
            </a:r>
            <a:r>
              <a:rPr lang="ko-KR" altLang="en-US" sz="3200" dirty="0"/>
              <a:t>  </a:t>
            </a:r>
            <a:r>
              <a:rPr lang="en-US" altLang="ko-KR" sz="3200" dirty="0"/>
              <a:t> </a:t>
            </a:r>
            <a:endParaRPr lang="en-US" sz="3200" dirty="0"/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4A6F0E13-B96F-3845-959D-A1269E88A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50952"/>
            <a:ext cx="8208912" cy="4986360"/>
          </a:xfrm>
          <a:prstGeom prst="rect">
            <a:avLst/>
          </a:prstGeom>
        </p:spPr>
      </p:pic>
      <p:sp>
        <p:nvSpPr>
          <p:cNvPr id="8" name="Donut 7">
            <a:extLst>
              <a:ext uri="{FF2B5EF4-FFF2-40B4-BE49-F238E27FC236}">
                <a16:creationId xmlns:a16="http://schemas.microsoft.com/office/drawing/2014/main" id="{664D083F-6C2B-9D49-9530-1A8817443B44}"/>
              </a:ext>
            </a:extLst>
          </p:cNvPr>
          <p:cNvSpPr/>
          <p:nvPr/>
        </p:nvSpPr>
        <p:spPr>
          <a:xfrm>
            <a:off x="899592" y="1772816"/>
            <a:ext cx="3384376" cy="504056"/>
          </a:xfrm>
          <a:prstGeom prst="donut">
            <a:avLst>
              <a:gd name="adj" fmla="val 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121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29498" y="260647"/>
            <a:ext cx="8385755" cy="718845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kumimoji="1" lang="ko-KR" altLang="en-US" dirty="0"/>
              <a:t> </a:t>
            </a:r>
            <a:r>
              <a:rPr kumimoji="1" lang="ko-KR" altLang="en-US" sz="2800" dirty="0"/>
              <a:t>교과서 </a:t>
            </a:r>
            <a:r>
              <a:rPr kumimoji="1" lang="en-US" altLang="ko-KR" sz="2800" dirty="0"/>
              <a:t>P. 77</a:t>
            </a:r>
            <a:r>
              <a:rPr kumimoji="1" lang="ko-KR" altLang="en-US" sz="2800" dirty="0"/>
              <a:t>을 펴세요</a:t>
            </a:r>
            <a:r>
              <a:rPr kumimoji="1" lang="en-US" altLang="ko-KR" sz="2800" dirty="0"/>
              <a:t>.</a:t>
            </a:r>
            <a:endParaRPr kumimoji="1" lang="en-US" altLang="en-US" sz="2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904E28F-ECEA-C240-B606-2224691B17FA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 descr="A group of people on a court&#10;&#10;Description automatically generated">
            <a:extLst>
              <a:ext uri="{FF2B5EF4-FFF2-40B4-BE49-F238E27FC236}">
                <a16:creationId xmlns:a16="http://schemas.microsoft.com/office/drawing/2014/main" id="{9D6CC7D6-BD78-304D-A2FF-5AFC4D0ECD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98" y="1102772"/>
            <a:ext cx="8385755" cy="510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89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9FB2732-7768-7748-8113-D1407E8D27F7}"/>
              </a:ext>
            </a:extLst>
          </p:cNvPr>
          <p:cNvSpPr txBox="1"/>
          <p:nvPr/>
        </p:nvSpPr>
        <p:spPr>
          <a:xfrm>
            <a:off x="863588" y="323392"/>
            <a:ext cx="7416824" cy="646331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3600" dirty="0"/>
              <a:t>        </a:t>
            </a:r>
            <a:r>
              <a:rPr lang="ko-KR" altLang="en-US" sz="3600" dirty="0"/>
              <a:t>글쓰기 </a:t>
            </a:r>
            <a:r>
              <a:rPr lang="en-US" altLang="ko-KR" sz="2800" dirty="0"/>
              <a:t>(</a:t>
            </a:r>
            <a:r>
              <a:rPr lang="ko-KR" altLang="en-US" sz="2800" dirty="0"/>
              <a:t>쓰기 과제</a:t>
            </a:r>
            <a:r>
              <a:rPr lang="en-US" altLang="ko-KR" sz="2800" dirty="0"/>
              <a:t>)     P.85</a:t>
            </a:r>
            <a:r>
              <a:rPr lang="ko-KR" altLang="en-US" sz="2800" dirty="0"/>
              <a:t> </a:t>
            </a:r>
            <a:endParaRPr lang="en-US" sz="28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294DDFEE-5718-6C48-9E89-C56AB913DC5F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E48F576F-D867-7342-A873-F9A60A247E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20" y="1128862"/>
            <a:ext cx="7914612" cy="5200018"/>
          </a:xfrm>
          <a:prstGeom prst="rect">
            <a:avLst/>
          </a:prstGeom>
        </p:spPr>
      </p:pic>
      <p:sp>
        <p:nvSpPr>
          <p:cNvPr id="2" name="Cloud Callout 1">
            <a:extLst>
              <a:ext uri="{FF2B5EF4-FFF2-40B4-BE49-F238E27FC236}">
                <a16:creationId xmlns:a16="http://schemas.microsoft.com/office/drawing/2014/main" id="{AAC4728E-B5E4-C647-B750-B252AEABBEE7}"/>
              </a:ext>
            </a:extLst>
          </p:cNvPr>
          <p:cNvSpPr/>
          <p:nvPr/>
        </p:nvSpPr>
        <p:spPr>
          <a:xfrm>
            <a:off x="6551712" y="1128862"/>
            <a:ext cx="2448272" cy="1944215"/>
          </a:xfrm>
          <a:prstGeom prst="cloudCallout">
            <a:avLst>
              <a:gd name="adj1" fmla="val -60134"/>
              <a:gd name="adj2" fmla="val 580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운동 경기나 경기 중계를 보고 나서</a:t>
            </a:r>
            <a:r>
              <a:rPr lang="en-US" altLang="ko-KR" dirty="0">
                <a:solidFill>
                  <a:schemeClr val="tx1"/>
                </a:solidFill>
              </a:rPr>
              <a:t>….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5805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D30A071-0C99-5A4D-8D2B-93FB15317041}"/>
              </a:ext>
            </a:extLst>
          </p:cNvPr>
          <p:cNvSpPr txBox="1"/>
          <p:nvPr/>
        </p:nvSpPr>
        <p:spPr>
          <a:xfrm>
            <a:off x="611560" y="332656"/>
            <a:ext cx="7920880" cy="584775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3200" dirty="0"/>
              <a:t> </a:t>
            </a:r>
            <a:r>
              <a:rPr lang="ko-KR" altLang="en-US" sz="3200" dirty="0"/>
              <a:t>문화를 배워요 </a:t>
            </a:r>
            <a:r>
              <a:rPr lang="en-US" altLang="ko-KR" sz="3200" dirty="0"/>
              <a:t>  </a:t>
            </a:r>
            <a:r>
              <a:rPr lang="en-US" altLang="ko-KR" sz="2400" dirty="0"/>
              <a:t>P. 86</a:t>
            </a:r>
            <a:endParaRPr lang="en-US" sz="24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AFFAD56E-083B-6543-B76B-3A2E16BB4EDB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C405813-49EF-E546-92BC-2661D07F2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80728"/>
            <a:ext cx="7776864" cy="5370979"/>
          </a:xfrm>
          <a:prstGeom prst="rect">
            <a:avLst/>
          </a:prstGeom>
        </p:spPr>
      </p:pic>
      <p:sp>
        <p:nvSpPr>
          <p:cNvPr id="8" name="Cloud Callout 7">
            <a:extLst>
              <a:ext uri="{FF2B5EF4-FFF2-40B4-BE49-F238E27FC236}">
                <a16:creationId xmlns:a16="http://schemas.microsoft.com/office/drawing/2014/main" id="{9A9DFAD8-C901-0040-A442-261BCBCD47E3}"/>
              </a:ext>
            </a:extLst>
          </p:cNvPr>
          <p:cNvSpPr/>
          <p:nvPr/>
        </p:nvSpPr>
        <p:spPr>
          <a:xfrm>
            <a:off x="6156176" y="1124744"/>
            <a:ext cx="2232248" cy="1584176"/>
          </a:xfrm>
          <a:prstGeom prst="cloudCallout">
            <a:avLst>
              <a:gd name="adj1" fmla="val -75114"/>
              <a:gd name="adj2" fmla="val 2503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</a:rPr>
              <a:t>씨름 경기는 어떻게 해요</a:t>
            </a:r>
            <a:r>
              <a:rPr lang="en-US" altLang="ko-KR" dirty="0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41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C19D7-1978-8B45-9A3B-B5CABF935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600" dirty="0"/>
              <a:t>&lt;</a:t>
            </a:r>
            <a:r>
              <a:rPr lang="ko-KR" altLang="en-US" sz="3600" dirty="0"/>
              <a:t>씨름 </a:t>
            </a:r>
            <a:r>
              <a:rPr lang="en-US" altLang="ko-KR" sz="3600" dirty="0"/>
              <a:t>&gt;</a:t>
            </a:r>
            <a:r>
              <a:rPr lang="ko-KR" altLang="en-US" sz="3600" dirty="0"/>
              <a:t> </a:t>
            </a:r>
            <a:r>
              <a:rPr lang="ko-KR" altLang="en-US" sz="2400" dirty="0"/>
              <a:t>한국 문화 배우기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45C90-1A62-904B-AC36-D06A84BEC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402" y="1128585"/>
            <a:ext cx="8193594" cy="728104"/>
          </a:xfr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en-US" sz="24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https://www.youtube.com/watch?v=xLeJJZehN6E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Rounded Rectangular Callout 9">
            <a:extLst>
              <a:ext uri="{FF2B5EF4-FFF2-40B4-BE49-F238E27FC236}">
                <a16:creationId xmlns:a16="http://schemas.microsoft.com/office/drawing/2014/main" id="{CF3DC5B0-0318-184E-B590-50F36EA02FE7}"/>
              </a:ext>
            </a:extLst>
          </p:cNvPr>
          <p:cNvSpPr/>
          <p:nvPr/>
        </p:nvSpPr>
        <p:spPr>
          <a:xfrm>
            <a:off x="6444208" y="2708920"/>
            <a:ext cx="2396951" cy="2730009"/>
          </a:xfrm>
          <a:prstGeom prst="wedgeRoundRectCallout">
            <a:avLst>
              <a:gd name="adj1" fmla="val -23682"/>
              <a:gd name="adj2" fmla="val -78834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한국의 전통 놀이인 </a:t>
            </a:r>
            <a:r>
              <a:rPr lang="en-US" altLang="ko-KR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＇</a:t>
            </a:r>
            <a:r>
              <a:rPr lang="ko-KR" alt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씨름</a:t>
            </a:r>
            <a:r>
              <a:rPr lang="en-US" altLang="ko-KR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’</a:t>
            </a:r>
            <a:r>
              <a:rPr lang="ko-KR" alt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에 대해서 배워 봅시다</a:t>
            </a:r>
            <a:r>
              <a:rPr lang="en-US" altLang="ko-KR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en-US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5316E708-EDE3-D340-8AE3-B4C5618AB4C9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0890E8-0A7A-0642-9C5C-C7D4C968FE00}"/>
              </a:ext>
            </a:extLst>
          </p:cNvPr>
          <p:cNvSpPr txBox="1"/>
          <p:nvPr/>
        </p:nvSpPr>
        <p:spPr>
          <a:xfrm>
            <a:off x="251520" y="5536409"/>
            <a:ext cx="8571637" cy="461665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  씨름의 경기 방법과 다양한 기술에 대해서 이야기 해 봅시다</a:t>
            </a:r>
            <a:r>
              <a:rPr lang="en-US" altLang="ko-KR" sz="2400" dirty="0"/>
              <a:t>.</a:t>
            </a:r>
          </a:p>
        </p:txBody>
      </p:sp>
      <p:pic>
        <p:nvPicPr>
          <p:cNvPr id="5" name="Picture 4" descr="A group of stuffed animals&#10;&#10;Description automatically generated">
            <a:extLst>
              <a:ext uri="{FF2B5EF4-FFF2-40B4-BE49-F238E27FC236}">
                <a16:creationId xmlns:a16="http://schemas.microsoft.com/office/drawing/2014/main" id="{F040809A-FB7E-E144-849D-9313BBF355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156482"/>
            <a:ext cx="5184576" cy="3214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02702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10" grpId="0" animBg="1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/>
              <a:t>L 8 Quizlet </a:t>
            </a:r>
            <a:r>
              <a:rPr kumimoji="1" lang="ko-KR" altLang="en-US" dirty="0"/>
              <a:t>단어 연습 </a:t>
            </a:r>
            <a:endParaRPr kumimoji="1" lang="ko-US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535" y="1473637"/>
            <a:ext cx="8105265" cy="1974951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 </a:t>
            </a:r>
            <a:r>
              <a:rPr kumimoji="1" lang="en-US" altLang="ko-KR" dirty="0"/>
              <a:t>--</a:t>
            </a:r>
            <a:r>
              <a:rPr kumimoji="1" lang="ko-KR" altLang="en-US" dirty="0"/>
              <a:t>  </a:t>
            </a:r>
            <a:endParaRPr kumimoji="1" lang="en-US" altLang="ko-KR" dirty="0"/>
          </a:p>
          <a:p>
            <a:pPr marL="0" indent="0">
              <a:buNone/>
              <a:defRPr/>
            </a:pPr>
            <a:r>
              <a:rPr kumimoji="1" lang="en-US" altLang="ko-KR" dirty="0"/>
              <a:t>8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신나는 운동 경기</a:t>
            </a:r>
            <a:r>
              <a:rPr kumimoji="1" lang="en-US" altLang="ko-KR" dirty="0"/>
              <a:t>”</a:t>
            </a:r>
          </a:p>
          <a:p>
            <a:pPr marL="0" indent="0">
              <a:buNone/>
              <a:defRPr/>
            </a:pPr>
            <a:r>
              <a:rPr lang="en-US" dirty="0">
                <a:hlinkClick r:id="rId2"/>
              </a:rPr>
              <a:t>http://gg.gg/i6uhz</a:t>
            </a:r>
            <a:endParaRPr lang="en-US" dirty="0"/>
          </a:p>
          <a:p>
            <a:pPr marL="0" indent="0">
              <a:buNone/>
              <a:defRPr/>
            </a:pPr>
            <a:endParaRPr kumimoji="1" lang="en-US" altLang="ko-KR" dirty="0"/>
          </a:p>
          <a:p>
            <a:pPr marL="0" indent="0">
              <a:buNone/>
              <a:defRPr/>
            </a:pPr>
            <a:endParaRPr lang="en-US" dirty="0">
              <a:hlinkClick r:id="rId3"/>
            </a:endParaRPr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US" dirty="0"/>
          </a:p>
          <a:p>
            <a:pPr marL="0" indent="0">
              <a:buFontTx/>
              <a:buNone/>
              <a:defRPr/>
            </a:pPr>
            <a:endParaRPr kumimoji="1" lang="ko-US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DCF232-7520-7E49-B3F4-1CE13B5AC461}"/>
              </a:ext>
            </a:extLst>
          </p:cNvPr>
          <p:cNvSpPr txBox="1"/>
          <p:nvPr/>
        </p:nvSpPr>
        <p:spPr>
          <a:xfrm>
            <a:off x="323528" y="4077072"/>
            <a:ext cx="133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47FB9C82-4E29-DF43-B17A-566AD272C1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448588"/>
            <a:ext cx="7632848" cy="2788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1066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7B70A-F700-1940-BA77-EE877094E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1905"/>
          </a:xfrm>
          <a:solidFill>
            <a:srgbClr val="00B0F0"/>
          </a:solidFill>
        </p:spPr>
        <p:txBody>
          <a:bodyPr/>
          <a:lstStyle/>
          <a:p>
            <a:r>
              <a:rPr lang="ko-KR" altLang="en-US" sz="3600" dirty="0"/>
              <a:t>         </a:t>
            </a:r>
            <a:r>
              <a:rPr lang="en-US" sz="3600" dirty="0"/>
              <a:t>Workbook </a:t>
            </a:r>
            <a:r>
              <a:rPr lang="ko-KR" altLang="en-US" sz="3600" dirty="0"/>
              <a:t> </a:t>
            </a:r>
            <a:r>
              <a:rPr lang="en-US" sz="2800" dirty="0"/>
              <a:t>P</a:t>
            </a:r>
            <a:r>
              <a:rPr lang="en-US" altLang="ko-KR" sz="2800" dirty="0"/>
              <a:t>.33-36</a:t>
            </a:r>
            <a:r>
              <a:rPr lang="ko-KR" altLang="en-US" sz="2800" dirty="0"/>
              <a:t>      </a:t>
            </a:r>
            <a:r>
              <a:rPr lang="en-US" sz="2800" dirty="0"/>
              <a:t>(</a:t>
            </a:r>
            <a:r>
              <a:rPr lang="ko-KR" altLang="en-US" sz="2800" dirty="0"/>
              <a:t>숙제</a:t>
            </a:r>
            <a:r>
              <a:rPr lang="en-US" altLang="ko-KR" sz="2800" dirty="0"/>
              <a:t>)</a:t>
            </a:r>
            <a:endParaRPr lang="en-US" sz="20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93F2650-DC1E-E94C-BFC5-4974571D444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51CCBBD9-2033-754B-AB43-F399CBCEF5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90255"/>
            <a:ext cx="8363272" cy="50307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713E72-8BCF-D044-8EC5-8A5E2AE035F5}"/>
              </a:ext>
            </a:extLst>
          </p:cNvPr>
          <p:cNvSpPr txBox="1"/>
          <p:nvPr/>
        </p:nvSpPr>
        <p:spPr>
          <a:xfrm>
            <a:off x="1835696" y="4725144"/>
            <a:ext cx="93610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chemeClr val="tx1"/>
                </a:solidFill>
              </a:rPr>
              <a:t>시상식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64A352-D7E9-7347-BAF7-EA585A798048}"/>
              </a:ext>
            </a:extLst>
          </p:cNvPr>
          <p:cNvSpPr txBox="1"/>
          <p:nvPr/>
        </p:nvSpPr>
        <p:spPr>
          <a:xfrm>
            <a:off x="1835696" y="5085184"/>
            <a:ext cx="93610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금메달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1C124D-2924-6B48-95F8-5EEE53AB18FA}"/>
              </a:ext>
            </a:extLst>
          </p:cNvPr>
          <p:cNvSpPr txBox="1"/>
          <p:nvPr/>
        </p:nvSpPr>
        <p:spPr>
          <a:xfrm>
            <a:off x="1835696" y="5445224"/>
            <a:ext cx="93610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반칙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3FEA60-49B5-8B42-B326-543B6A8763AE}"/>
              </a:ext>
            </a:extLst>
          </p:cNvPr>
          <p:cNvSpPr txBox="1"/>
          <p:nvPr/>
        </p:nvSpPr>
        <p:spPr>
          <a:xfrm>
            <a:off x="1835696" y="5805264"/>
            <a:ext cx="936104" cy="37174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관람객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9618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D72F7A8C-0D80-FA49-A497-A842DACDA6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7594"/>
            <a:ext cx="8229600" cy="5862732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EC4DC38-6439-6149-9D82-8D2329C910FC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602BE5-40B3-2245-A017-90EBF136E187}"/>
              </a:ext>
            </a:extLst>
          </p:cNvPr>
          <p:cNvSpPr txBox="1"/>
          <p:nvPr/>
        </p:nvSpPr>
        <p:spPr>
          <a:xfrm>
            <a:off x="3707904" y="3068960"/>
            <a:ext cx="144016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환호했어요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5BEEDF-7462-4C49-B129-09EADAA493C9}"/>
              </a:ext>
            </a:extLst>
          </p:cNvPr>
          <p:cNvSpPr txBox="1"/>
          <p:nvPr/>
        </p:nvSpPr>
        <p:spPr>
          <a:xfrm>
            <a:off x="2555408" y="3717032"/>
            <a:ext cx="100811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우승한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83DDDB-F09C-B44D-A1C6-689B392F2919}"/>
              </a:ext>
            </a:extLst>
          </p:cNvPr>
          <p:cNvSpPr txBox="1"/>
          <p:nvPr/>
        </p:nvSpPr>
        <p:spPr>
          <a:xfrm>
            <a:off x="6012160" y="4355812"/>
            <a:ext cx="144016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응원했어요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092C57-A7EC-094A-A4D3-F3541B916DCB}"/>
              </a:ext>
            </a:extLst>
          </p:cNvPr>
          <p:cNvSpPr txBox="1"/>
          <p:nvPr/>
        </p:nvSpPr>
        <p:spPr>
          <a:xfrm>
            <a:off x="4042284" y="4941168"/>
            <a:ext cx="96176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패해서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0863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C4B9BB73-57EA-6746-9FBF-72952FC95B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72" y="286358"/>
            <a:ext cx="8496944" cy="5721499"/>
          </a:xfrm>
        </p:spPr>
      </p:pic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182E5999-0224-3240-9B00-9ABA1BF21DD5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27EB06-0AF6-7948-8DB6-B7C88F75A3FC}"/>
              </a:ext>
            </a:extLst>
          </p:cNvPr>
          <p:cNvSpPr txBox="1"/>
          <p:nvPr/>
        </p:nvSpPr>
        <p:spPr>
          <a:xfrm>
            <a:off x="1835696" y="3707740"/>
            <a:ext cx="165618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연극에 비해서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DAC604-C3E9-A341-999A-47DBB364C6F4}"/>
              </a:ext>
            </a:extLst>
          </p:cNvPr>
          <p:cNvSpPr txBox="1"/>
          <p:nvPr/>
        </p:nvSpPr>
        <p:spPr>
          <a:xfrm>
            <a:off x="2195736" y="4283804"/>
            <a:ext cx="194421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우리 집에 비해서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3CB35B-BDB1-7B45-BB77-E0F84DFA6207}"/>
              </a:ext>
            </a:extLst>
          </p:cNvPr>
          <p:cNvSpPr txBox="1"/>
          <p:nvPr/>
        </p:nvSpPr>
        <p:spPr>
          <a:xfrm>
            <a:off x="2051720" y="4797152"/>
            <a:ext cx="172819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바지에 비해서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799123-E99A-0145-8E5F-2DEF8A75758C}"/>
              </a:ext>
            </a:extLst>
          </p:cNvPr>
          <p:cNvSpPr txBox="1"/>
          <p:nvPr/>
        </p:nvSpPr>
        <p:spPr>
          <a:xfrm>
            <a:off x="1835696" y="5363924"/>
            <a:ext cx="165618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주스에 비해서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9495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B9DB36B7-7732-8548-BDCA-4ACE35E420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8496944" cy="5721499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43B3B6BC-1A5B-3B4C-B622-5CE2BFEE088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3FF806-A9D0-4C44-B107-094A6A3B2008}"/>
              </a:ext>
            </a:extLst>
          </p:cNvPr>
          <p:cNvSpPr txBox="1"/>
          <p:nvPr/>
        </p:nvSpPr>
        <p:spPr>
          <a:xfrm>
            <a:off x="3707904" y="1916832"/>
            <a:ext cx="331236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배가 사과에 비해서 더 비싸요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893DA0-0545-A54F-910A-57088B3784F2}"/>
              </a:ext>
            </a:extLst>
          </p:cNvPr>
          <p:cNvSpPr txBox="1"/>
          <p:nvPr/>
        </p:nvSpPr>
        <p:spPr>
          <a:xfrm>
            <a:off x="3707904" y="3008739"/>
            <a:ext cx="352839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동생에 비해서 나이가 더 많아요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B3A768-CEC9-1F44-993E-4F2AE207438F}"/>
              </a:ext>
            </a:extLst>
          </p:cNvPr>
          <p:cNvSpPr txBox="1"/>
          <p:nvPr/>
        </p:nvSpPr>
        <p:spPr>
          <a:xfrm>
            <a:off x="4355976" y="3933056"/>
            <a:ext cx="381642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도서관이 학교에 비해서 더 멀어요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B89C80-0CC8-CF42-BB0B-4D9BB69D4151}"/>
              </a:ext>
            </a:extLst>
          </p:cNvPr>
          <p:cNvSpPr txBox="1"/>
          <p:nvPr/>
        </p:nvSpPr>
        <p:spPr>
          <a:xfrm>
            <a:off x="4139952" y="5003884"/>
            <a:ext cx="381642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알렉스 가방에 비해서 더 무거워요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1853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000D01D0-4775-4246-B5A8-028A5A4A86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33" y="260648"/>
            <a:ext cx="8592022" cy="5760640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9D13C3EF-EF56-6E4B-9F5E-3D67A74EC59D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08A0FF-C25A-7D44-9260-94DA58BCBB88}"/>
              </a:ext>
            </a:extLst>
          </p:cNvPr>
          <p:cNvSpPr txBox="1"/>
          <p:nvPr/>
        </p:nvSpPr>
        <p:spPr>
          <a:xfrm>
            <a:off x="5004048" y="3429000"/>
            <a:ext cx="2592288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/>
              <a:t>새로운 선생님이 오셨다는</a:t>
            </a:r>
            <a:endParaRPr lang="en-US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369580-3DD1-E542-ACA2-5F4F08C715C4}"/>
              </a:ext>
            </a:extLst>
          </p:cNvPr>
          <p:cNvSpPr txBox="1"/>
          <p:nvPr/>
        </p:nvSpPr>
        <p:spPr>
          <a:xfrm>
            <a:off x="2483768" y="3933056"/>
            <a:ext cx="1224136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/>
              <a:t>합격했다는</a:t>
            </a:r>
            <a:endParaRPr lang="en-US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3F9480-5CF5-E049-8803-095C38C2549B}"/>
              </a:ext>
            </a:extLst>
          </p:cNvPr>
          <p:cNvSpPr txBox="1"/>
          <p:nvPr/>
        </p:nvSpPr>
        <p:spPr>
          <a:xfrm>
            <a:off x="3563888" y="4509120"/>
            <a:ext cx="1224136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/>
              <a:t>재미있다는</a:t>
            </a:r>
            <a:endParaRPr lang="en-US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D02B78-0C79-7746-AB90-3C831CAAE0CD}"/>
              </a:ext>
            </a:extLst>
          </p:cNvPr>
          <p:cNvSpPr txBox="1"/>
          <p:nvPr/>
        </p:nvSpPr>
        <p:spPr>
          <a:xfrm>
            <a:off x="3419872" y="5085184"/>
            <a:ext cx="1512168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/>
              <a:t>꽃이 피었다는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766474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ECE81CA-6740-EA42-A5B0-92B9C5D4FC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88" y="476672"/>
            <a:ext cx="8408311" cy="5760640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7D0F972B-C036-3F42-A644-BA3E6D7F0DE4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E1772F-BEA2-924B-975C-BC2696964337}"/>
              </a:ext>
            </a:extLst>
          </p:cNvPr>
          <p:cNvSpPr txBox="1"/>
          <p:nvPr/>
        </p:nvSpPr>
        <p:spPr>
          <a:xfrm>
            <a:off x="4788024" y="3090446"/>
            <a:ext cx="1296144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/>
              <a:t>아름답다는</a:t>
            </a:r>
            <a:endParaRPr lang="en-US" sz="1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79717A-1FEB-7949-96B5-7DBD4615E5A7}"/>
              </a:ext>
            </a:extLst>
          </p:cNvPr>
          <p:cNvSpPr txBox="1"/>
          <p:nvPr/>
        </p:nvSpPr>
        <p:spPr>
          <a:xfrm>
            <a:off x="2123728" y="3573016"/>
            <a:ext cx="1296144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/>
              <a:t>비가 온다는</a:t>
            </a:r>
            <a:endParaRPr lang="en-US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B77D02-405F-A740-8C13-92DD197C4CBC}"/>
              </a:ext>
            </a:extLst>
          </p:cNvPr>
          <p:cNvSpPr txBox="1"/>
          <p:nvPr/>
        </p:nvSpPr>
        <p:spPr>
          <a:xfrm>
            <a:off x="1331640" y="4725144"/>
            <a:ext cx="1728192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/>
              <a:t>감기에 걸렸다는</a:t>
            </a:r>
            <a:endParaRPr lang="en-US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3FE95B-8356-5242-AAF4-528D25C34FF3}"/>
              </a:ext>
            </a:extLst>
          </p:cNvPr>
          <p:cNvSpPr txBox="1"/>
          <p:nvPr/>
        </p:nvSpPr>
        <p:spPr>
          <a:xfrm>
            <a:off x="2915816" y="5949280"/>
            <a:ext cx="2160240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/>
              <a:t>한국으로 여행 갔다는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376025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02EFB-0F64-2048-9CAA-D4C43B9C69D9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학습목표 및 내용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EDFA24B1-FA4C-F649-B904-A7A0291E4C0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D094DC40-76F5-3F43-813E-2F6CFBCF6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56792"/>
            <a:ext cx="8363272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8503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screenshot of a cell phone&#10;&#10;Description automatically generated">
            <a:extLst>
              <a:ext uri="{FF2B5EF4-FFF2-40B4-BE49-F238E27FC236}">
                <a16:creationId xmlns:a16="http://schemas.microsoft.com/office/drawing/2014/main" id="{43410CDA-A45F-A34E-95D1-E002CAD176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60" y="30703"/>
            <a:ext cx="8712968" cy="6021288"/>
          </a:xfrm>
          <a:prstGeom prst="rect">
            <a:avLst/>
          </a:prstGeom>
        </p:spPr>
      </p:pic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F81A3907-EBAC-254D-B86B-FB25202BB2CB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Oval Callout 3">
            <a:extLst>
              <a:ext uri="{FF2B5EF4-FFF2-40B4-BE49-F238E27FC236}">
                <a16:creationId xmlns:a16="http://schemas.microsoft.com/office/drawing/2014/main" id="{07318800-9C5C-1B4F-8C16-7156A6D2662C}"/>
              </a:ext>
            </a:extLst>
          </p:cNvPr>
          <p:cNvSpPr/>
          <p:nvPr/>
        </p:nvSpPr>
        <p:spPr>
          <a:xfrm>
            <a:off x="6516216" y="4437112"/>
            <a:ext cx="2160240" cy="1614879"/>
          </a:xfrm>
          <a:prstGeom prst="wedgeEllipseCallout">
            <a:avLst>
              <a:gd name="adj1" fmla="val -75079"/>
              <a:gd name="adj2" fmla="val -7548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</a:rPr>
              <a:t>친구에게 물어 보세요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AB602CB2-D7CB-1A4D-9E02-F0DF1F04E929}"/>
              </a:ext>
            </a:extLst>
          </p:cNvPr>
          <p:cNvSpPr/>
          <p:nvPr/>
        </p:nvSpPr>
        <p:spPr>
          <a:xfrm>
            <a:off x="683568" y="409736"/>
            <a:ext cx="6408712" cy="476672"/>
          </a:xfrm>
          <a:prstGeom prst="frame">
            <a:avLst>
              <a:gd name="adj1" fmla="val 2535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0292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C19D7-1978-8B45-9A3B-B5CABF935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2400" dirty="0"/>
              <a:t>&lt;</a:t>
            </a:r>
            <a:r>
              <a:rPr lang="ko-KR" altLang="en-US" sz="2400" dirty="0"/>
              <a:t>까만 마음</a:t>
            </a:r>
            <a:r>
              <a:rPr lang="en-US" altLang="ko-KR" sz="2400" dirty="0"/>
              <a:t>,</a:t>
            </a:r>
            <a:r>
              <a:rPr lang="ko-KR" altLang="en-US" sz="2400" dirty="0"/>
              <a:t> 저리 가</a:t>
            </a:r>
            <a:r>
              <a:rPr lang="en-US" altLang="ko-KR" sz="2400" dirty="0"/>
              <a:t>!</a:t>
            </a:r>
            <a:r>
              <a:rPr lang="ko-KR" altLang="en-US" sz="2400" dirty="0"/>
              <a:t> </a:t>
            </a:r>
            <a:r>
              <a:rPr lang="en-US" altLang="ko-KR" sz="2400" dirty="0"/>
              <a:t>&gt;</a:t>
            </a:r>
            <a:r>
              <a:rPr lang="ko-KR" altLang="en-US" sz="2400" dirty="0"/>
              <a:t> 읽어 주는 동화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45C90-1A62-904B-AC36-D06A84BEC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402" y="1128585"/>
            <a:ext cx="8193594" cy="728104"/>
          </a:xfr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en-US" sz="24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https://www.youtube.com/watch?v=Ko6wtO9RmqA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Rounded Rectangular Callout 9">
            <a:extLst>
              <a:ext uri="{FF2B5EF4-FFF2-40B4-BE49-F238E27FC236}">
                <a16:creationId xmlns:a16="http://schemas.microsoft.com/office/drawing/2014/main" id="{CF3DC5B0-0318-184E-B590-50F36EA02FE7}"/>
              </a:ext>
            </a:extLst>
          </p:cNvPr>
          <p:cNvSpPr/>
          <p:nvPr/>
        </p:nvSpPr>
        <p:spPr>
          <a:xfrm>
            <a:off x="6444208" y="2708920"/>
            <a:ext cx="2396951" cy="2730009"/>
          </a:xfrm>
          <a:prstGeom prst="wedgeRoundRectCallout">
            <a:avLst>
              <a:gd name="adj1" fmla="val -23682"/>
              <a:gd name="adj2" fmla="val -78834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거짓말은 나쁜 거지요</a:t>
            </a:r>
            <a:r>
              <a:rPr lang="en-US" altLang="ko-KR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  <a:r>
              <a:rPr lang="ko-KR" alt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다음 영상 동화를 같이 읽어 볼까요</a:t>
            </a:r>
            <a:r>
              <a:rPr lang="en-US" altLang="ko-KR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  <a:endParaRPr lang="en-US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5316E708-EDE3-D340-8AE3-B4C5618AB4C9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0890E8-0A7A-0642-9C5C-C7D4C968FE00}"/>
              </a:ext>
            </a:extLst>
          </p:cNvPr>
          <p:cNvSpPr txBox="1"/>
          <p:nvPr/>
        </p:nvSpPr>
        <p:spPr>
          <a:xfrm>
            <a:off x="629562" y="5802847"/>
            <a:ext cx="8193595" cy="461665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 여러분은 거짓말을 해 본 적이 있나요</a:t>
            </a:r>
            <a:r>
              <a:rPr lang="en-US" altLang="ko-KR" sz="2400" dirty="0"/>
              <a:t>?</a:t>
            </a:r>
            <a:r>
              <a:rPr lang="ko-KR" altLang="en-US" sz="2400" dirty="0"/>
              <a:t> 언제 했었나요</a:t>
            </a:r>
            <a:r>
              <a:rPr lang="en-US" altLang="ko-KR" sz="2400" dirty="0"/>
              <a:t>?</a:t>
            </a:r>
          </a:p>
        </p:txBody>
      </p:sp>
      <p:pic>
        <p:nvPicPr>
          <p:cNvPr id="7" name="Picture 6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E4B25560-2754-A049-9181-58A68B0E83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7" y="1997994"/>
            <a:ext cx="4752528" cy="366836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5787862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10" grpId="0" animBg="1"/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00052-B03F-2246-8C28-68E9C1C192B4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2400" dirty="0"/>
              <a:t>&lt;</a:t>
            </a:r>
            <a:r>
              <a:rPr lang="ko-KR" altLang="en-US" sz="2400" dirty="0"/>
              <a:t>까만 마음</a:t>
            </a:r>
            <a:r>
              <a:rPr lang="en-US" altLang="ko-KR" sz="2400" dirty="0"/>
              <a:t>,</a:t>
            </a:r>
            <a:r>
              <a:rPr lang="ko-KR" altLang="en-US" sz="2400" dirty="0"/>
              <a:t> 저리 가</a:t>
            </a:r>
            <a:r>
              <a:rPr lang="en-US" altLang="ko-KR" sz="2400" dirty="0"/>
              <a:t>!&gt;</a:t>
            </a:r>
            <a:r>
              <a:rPr lang="ko-KR" altLang="en-US" sz="2400" dirty="0"/>
              <a:t> 영상 동화 </a:t>
            </a:r>
            <a:r>
              <a:rPr lang="en-US" altLang="ko-KR" sz="2400" dirty="0"/>
              <a:t>(</a:t>
            </a:r>
            <a:r>
              <a:rPr lang="ko-KR" altLang="en-US" sz="2400" dirty="0"/>
              <a:t>쓰기 과제</a:t>
            </a:r>
            <a:r>
              <a:rPr lang="en-US" altLang="ko-KR" sz="2400" dirty="0"/>
              <a:t>)</a:t>
            </a: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ABF887-CBEF-4545-9D61-6E77533A7FEE}"/>
              </a:ext>
            </a:extLst>
          </p:cNvPr>
          <p:cNvSpPr txBox="1"/>
          <p:nvPr/>
        </p:nvSpPr>
        <p:spPr>
          <a:xfrm>
            <a:off x="5292081" y="1600200"/>
            <a:ext cx="3394720" cy="457638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</a:t>
            </a:r>
            <a:r>
              <a:rPr lang="ko-KR" alt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영상 동화에 나오는 다음 단어를 사용해서 짧은 글을 지어 보세요</a:t>
            </a:r>
            <a:r>
              <a:rPr lang="en-US" altLang="ko-KR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1)</a:t>
            </a:r>
            <a:r>
              <a:rPr lang="ko-KR" alt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까만 마음</a:t>
            </a:r>
            <a:endParaRPr lang="en-US" altLang="ko-KR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2)</a:t>
            </a:r>
            <a:r>
              <a:rPr lang="ko-KR" alt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하얀 마음</a:t>
            </a:r>
            <a:endParaRPr lang="en-US" altLang="ko-KR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3)</a:t>
            </a:r>
            <a:r>
              <a:rPr lang="ko-KR" alt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아옹다옹</a:t>
            </a:r>
            <a:endParaRPr lang="en-US" altLang="ko-KR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4)</a:t>
            </a:r>
            <a:r>
              <a:rPr lang="ko-KR" alt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콩당 콩당</a:t>
            </a:r>
            <a:endParaRPr lang="en-US" altLang="ko-KR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5)</a:t>
            </a:r>
            <a:r>
              <a:rPr lang="ko-KR" alt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화끈 화끈</a:t>
            </a:r>
            <a:endParaRPr lang="en-US" altLang="ko-KR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6)</a:t>
            </a:r>
            <a:r>
              <a:rPr lang="ko-KR" alt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뽀드득 뽀드득</a:t>
            </a:r>
            <a:endParaRPr lang="en-US" altLang="ko-KR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7)</a:t>
            </a:r>
            <a:r>
              <a:rPr lang="ko-KR" alt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방울 방울</a:t>
            </a:r>
            <a:endParaRPr lang="en-US" altLang="ko-KR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8)</a:t>
            </a:r>
            <a:r>
              <a:rPr lang="ko-KR" alt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쓱쓱 싹싹</a:t>
            </a:r>
            <a:endParaRPr lang="en-US" altLang="ko-KR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9)</a:t>
            </a:r>
            <a:r>
              <a:rPr lang="ko-KR" alt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거짓말을 하다</a:t>
            </a:r>
            <a:endParaRPr lang="en-US" altLang="ko-KR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</a:t>
            </a:r>
            <a:r>
              <a:rPr lang="ko-KR" alt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여러분은 거짓말을 해 본 경험이 있었나요</a:t>
            </a:r>
            <a:r>
              <a:rPr lang="en-US" altLang="ko-KR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  <a:r>
              <a:rPr lang="ko-KR" alt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거짓말을 하고 후회를 했던 경험을 적어 보세요</a:t>
            </a:r>
            <a:r>
              <a:rPr lang="en-US" altLang="ko-KR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84DF3676-3124-1F4C-A85E-5840574424EF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Content Placeholder 4" descr="A picture containing table, old, covered, computer&#10;&#10;Description automatically generated">
            <a:extLst>
              <a:ext uri="{FF2B5EF4-FFF2-40B4-BE49-F238E27FC236}">
                <a16:creationId xmlns:a16="http://schemas.microsoft.com/office/drawing/2014/main" id="{F82B8F20-1316-EE44-A6FF-E5F1E1700D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772816"/>
            <a:ext cx="4344601" cy="39604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3770883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CD88B-1B8B-5143-983D-6D4E8C254F0C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/>
              <a:t>Flipgrid</a:t>
            </a:r>
            <a:r>
              <a:rPr lang="ko-KR" altLang="en-US" sz="3200" dirty="0"/>
              <a:t>에서 영상 녹화하기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FF83A-A9B4-9746-BA29-9ECACFC7D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7"/>
            <a:ext cx="8229600" cy="2548874"/>
          </a:xfrm>
          <a:solidFill>
            <a:schemeClr val="accent5">
              <a:lumMod val="9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sz="2400" dirty="0" err="1">
                <a:solidFill>
                  <a:schemeClr val="tx1"/>
                </a:solidFill>
              </a:rPr>
              <a:t>Flipgrid</a:t>
            </a:r>
            <a:r>
              <a:rPr lang="ko-KR" altLang="en-US" sz="2400" dirty="0">
                <a:solidFill>
                  <a:schemeClr val="tx1"/>
                </a:solidFill>
              </a:rPr>
              <a:t>에서 교사가 영상 녹화를 해서 과제를 남기고 학생들이 과제를 영상으로 제출하기</a:t>
            </a:r>
            <a:endParaRPr lang="en-US" altLang="ko-KR" sz="2400" dirty="0">
              <a:solidFill>
                <a:schemeClr val="tx1"/>
              </a:solidFill>
            </a:endParaRPr>
          </a:p>
          <a:p>
            <a:r>
              <a:rPr lang="ko-KR" altLang="en-US" sz="2400" dirty="0">
                <a:solidFill>
                  <a:schemeClr val="tx1"/>
                </a:solidFill>
              </a:rPr>
              <a:t>교사</a:t>
            </a:r>
            <a:r>
              <a:rPr lang="en-US" altLang="ko-KR" sz="2400" dirty="0">
                <a:solidFill>
                  <a:schemeClr val="tx1"/>
                </a:solidFill>
              </a:rPr>
              <a:t>:</a:t>
            </a:r>
            <a:r>
              <a:rPr lang="ko-KR" altLang="en-US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Flipgrid.com</a:t>
            </a:r>
            <a:r>
              <a:rPr lang="ko-KR" altLang="en-US" sz="2400" dirty="0">
                <a:solidFill>
                  <a:schemeClr val="tx1"/>
                </a:solidFill>
              </a:rPr>
              <a:t>으로 들어가 </a:t>
            </a:r>
            <a:r>
              <a:rPr lang="en-US" sz="2400" dirty="0">
                <a:solidFill>
                  <a:schemeClr val="tx1"/>
                </a:solidFill>
              </a:rPr>
              <a:t>sign up</a:t>
            </a:r>
            <a:r>
              <a:rPr lang="ko-KR" altLang="en-US" sz="2400" dirty="0">
                <a:solidFill>
                  <a:schemeClr val="tx1"/>
                </a:solidFill>
              </a:rPr>
              <a:t>을 하고 반을 새로 만들어 자유롭게 사용하면 됨 </a:t>
            </a:r>
            <a:r>
              <a:rPr lang="en-US" altLang="ko-KR" sz="2400" dirty="0">
                <a:solidFill>
                  <a:schemeClr val="tx1"/>
                </a:solidFill>
              </a:rPr>
              <a:t>(</a:t>
            </a:r>
            <a:r>
              <a:rPr lang="ko-KR" altLang="en-US" sz="2400" dirty="0">
                <a:solidFill>
                  <a:schemeClr val="tx1"/>
                </a:solidFill>
              </a:rPr>
              <a:t>무료 사이트</a:t>
            </a:r>
            <a:r>
              <a:rPr lang="en-US" altLang="ko-KR" sz="2400" dirty="0">
                <a:solidFill>
                  <a:schemeClr val="tx1"/>
                </a:solidFill>
              </a:rPr>
              <a:t>).</a:t>
            </a:r>
          </a:p>
          <a:p>
            <a:r>
              <a:rPr lang="ko-KR" altLang="en-US" sz="2400" dirty="0">
                <a:solidFill>
                  <a:schemeClr val="tx1"/>
                </a:solidFill>
              </a:rPr>
              <a:t>학생</a:t>
            </a:r>
            <a:r>
              <a:rPr lang="en-US" altLang="ko-KR" sz="2400" dirty="0">
                <a:solidFill>
                  <a:schemeClr val="tx1"/>
                </a:solidFill>
              </a:rPr>
              <a:t>:</a:t>
            </a:r>
            <a:r>
              <a:rPr lang="ko-KR" altLang="en-US" sz="2400" dirty="0">
                <a:solidFill>
                  <a:schemeClr val="tx1"/>
                </a:solidFill>
              </a:rPr>
              <a:t> 오늘의 과제 </a:t>
            </a:r>
            <a:r>
              <a:rPr lang="en-US" altLang="ko-KR" sz="2400" dirty="0">
                <a:solidFill>
                  <a:schemeClr val="tx1"/>
                </a:solidFill>
              </a:rPr>
              <a:t>–</a:t>
            </a:r>
            <a:r>
              <a:rPr lang="ko-KR" altLang="en-US" sz="2400" dirty="0">
                <a:solidFill>
                  <a:schemeClr val="tx1"/>
                </a:solidFill>
              </a:rPr>
              <a:t> </a:t>
            </a:r>
            <a:r>
              <a:rPr lang="en-US" altLang="ko-KR" sz="2400" dirty="0">
                <a:solidFill>
                  <a:schemeClr val="tx1"/>
                </a:solidFill>
              </a:rPr>
              <a:t>“</a:t>
            </a:r>
            <a:r>
              <a:rPr lang="ko-KR" altLang="en-US" sz="2400" dirty="0">
                <a:solidFill>
                  <a:schemeClr val="tx1"/>
                </a:solidFill>
              </a:rPr>
              <a:t>내가 좋아하는 운동에 대해서</a:t>
            </a:r>
            <a:r>
              <a:rPr lang="en-US" altLang="ko-KR" sz="2400" dirty="0">
                <a:solidFill>
                  <a:schemeClr val="tx1"/>
                </a:solidFill>
              </a:rPr>
              <a:t>”</a:t>
            </a:r>
            <a:r>
              <a:rPr lang="ko-KR" altLang="en-US" sz="2400" dirty="0">
                <a:solidFill>
                  <a:schemeClr val="tx1"/>
                </a:solidFill>
              </a:rPr>
              <a:t> 이야기하기 </a:t>
            </a:r>
            <a:r>
              <a:rPr lang="en-US" altLang="ko-KR" sz="2400" dirty="0">
                <a:solidFill>
                  <a:schemeClr val="tx1"/>
                </a:solidFill>
              </a:rPr>
              <a:t>(</a:t>
            </a:r>
            <a:r>
              <a:rPr lang="ko-KR" altLang="en-US" sz="2400" dirty="0">
                <a:solidFill>
                  <a:schemeClr val="tx1"/>
                </a:solidFill>
              </a:rPr>
              <a:t>농구</a:t>
            </a:r>
            <a:r>
              <a:rPr lang="en-US" altLang="ko-KR" sz="2400" dirty="0">
                <a:solidFill>
                  <a:schemeClr val="tx1"/>
                </a:solidFill>
              </a:rPr>
              <a:t>,</a:t>
            </a:r>
            <a:r>
              <a:rPr lang="ko-KR" altLang="en-US" sz="2400" dirty="0">
                <a:solidFill>
                  <a:schemeClr val="tx1"/>
                </a:solidFill>
              </a:rPr>
              <a:t> 수영</a:t>
            </a:r>
            <a:r>
              <a:rPr lang="en-US" altLang="ko-KR" sz="2400" dirty="0">
                <a:solidFill>
                  <a:schemeClr val="tx1"/>
                </a:solidFill>
              </a:rPr>
              <a:t>,</a:t>
            </a:r>
            <a:r>
              <a:rPr lang="ko-KR" altLang="en-US" sz="2400" dirty="0">
                <a:solidFill>
                  <a:schemeClr val="tx1"/>
                </a:solidFill>
              </a:rPr>
              <a:t> 축구</a:t>
            </a:r>
            <a:r>
              <a:rPr lang="en-US" altLang="ko-KR" sz="2400" dirty="0">
                <a:solidFill>
                  <a:schemeClr val="tx1"/>
                </a:solidFill>
              </a:rPr>
              <a:t>,</a:t>
            </a:r>
            <a:r>
              <a:rPr lang="ko-KR" altLang="en-US" sz="2400" dirty="0">
                <a:solidFill>
                  <a:schemeClr val="tx1"/>
                </a:solidFill>
              </a:rPr>
              <a:t> 야구</a:t>
            </a:r>
            <a:r>
              <a:rPr lang="en-US" altLang="ko-KR" sz="2400" dirty="0">
                <a:solidFill>
                  <a:schemeClr val="tx1"/>
                </a:solidFill>
              </a:rPr>
              <a:t>,</a:t>
            </a:r>
            <a:r>
              <a:rPr lang="ko-KR" altLang="en-US" sz="2400" dirty="0">
                <a:solidFill>
                  <a:schemeClr val="tx1"/>
                </a:solidFill>
              </a:rPr>
              <a:t> 테니스 등</a:t>
            </a:r>
            <a:r>
              <a:rPr lang="en-US" altLang="ko-KR" sz="2400" dirty="0">
                <a:solidFill>
                  <a:schemeClr val="tx1"/>
                </a:solidFill>
              </a:rPr>
              <a:t>)</a:t>
            </a:r>
            <a:br>
              <a:rPr lang="en-US" sz="2400" dirty="0">
                <a:solidFill>
                  <a:schemeClr val="tx1"/>
                </a:solidFill>
                <a:hlinkClick r:id="rId2" tooltip="Flipgrid | ebc44cb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endParaRPr lang="en-US" sz="2400" dirty="0">
              <a:solidFill>
                <a:schemeClr val="tx1"/>
              </a:solidFill>
            </a:endParaRPr>
          </a:p>
          <a:p>
            <a:pPr lvl="3"/>
            <a:endParaRPr lang="en-US" dirty="0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21781D23-4212-AD45-AA90-CB95FA4BFD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147810"/>
            <a:ext cx="8242100" cy="2089502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F62B90F-C7F9-7D46-A2DE-D44FA646513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0954711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E06BE0-6F75-4949-8A2D-9B5908408CE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ko-US" altLang="en-US" dirty="0"/>
              <a:t>오늘의</a:t>
            </a:r>
            <a:r>
              <a:rPr kumimoji="1" lang="ko-KR" altLang="en-US" dirty="0"/>
              <a:t> </a:t>
            </a:r>
            <a:r>
              <a:rPr kumimoji="1" lang="ko-US" altLang="en-US" dirty="0"/>
              <a:t>숙제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2C897D7-421F-C645-AD1B-3B11287D5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417638"/>
            <a:ext cx="8229600" cy="474766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 sz="2400" dirty="0"/>
              <a:t>1.</a:t>
            </a:r>
            <a:r>
              <a:rPr lang="ko-KR" altLang="en-US" sz="2400" dirty="0"/>
              <a:t> </a:t>
            </a:r>
            <a:r>
              <a:rPr lang="ko-US" altLang="en-US" sz="2400" dirty="0"/>
              <a:t>오늘의</a:t>
            </a:r>
            <a:r>
              <a:rPr lang="ko-KR" altLang="en-US" sz="2400"/>
              <a:t> </a:t>
            </a:r>
            <a:r>
              <a:rPr lang="en-US" altLang="ko-KR" sz="2400" dirty="0"/>
              <a:t>8</a:t>
            </a:r>
            <a:r>
              <a:rPr lang="ko-KR" altLang="en-US" sz="2400" dirty="0"/>
              <a:t>과 문법 </a:t>
            </a:r>
            <a:r>
              <a:rPr lang="en-US" altLang="ko-US" sz="2400" dirty="0"/>
              <a:t>PPT </a:t>
            </a:r>
            <a:r>
              <a:rPr lang="ko-US" altLang="ko-US" sz="2400" dirty="0"/>
              <a:t>복습</a:t>
            </a:r>
            <a:r>
              <a:rPr lang="ko-US" altLang="en-US" sz="2400" dirty="0"/>
              <a:t>하기</a:t>
            </a:r>
            <a:endParaRPr lang="ko-US" altLang="ko-US" sz="2400" dirty="0"/>
          </a:p>
          <a:p>
            <a:pPr marL="0" indent="0">
              <a:buFontTx/>
              <a:buNone/>
              <a:defRPr/>
            </a:pPr>
            <a:r>
              <a:rPr lang="ko-KR" altLang="en-US" sz="2400" dirty="0"/>
              <a:t>    </a:t>
            </a:r>
            <a:r>
              <a:rPr lang="en-US" altLang="ko-KR" sz="2400" dirty="0"/>
              <a:t>&lt;</a:t>
            </a:r>
            <a:r>
              <a:rPr lang="ko-KR" altLang="en-US" sz="2400" dirty="0"/>
              <a:t>열두 동물 달리기 대회</a:t>
            </a:r>
            <a:r>
              <a:rPr lang="en-US" altLang="ko-KR" sz="2400" dirty="0"/>
              <a:t>&gt;</a:t>
            </a:r>
            <a:r>
              <a:rPr lang="ko-KR" altLang="en-US" sz="2400" dirty="0"/>
              <a:t> 영상 </a:t>
            </a:r>
            <a:r>
              <a:rPr lang="ko-US" altLang="ko-US" sz="2400" dirty="0"/>
              <a:t>질문에 답하기</a:t>
            </a:r>
            <a:endParaRPr lang="en-US" altLang="ko-US" sz="2400" dirty="0"/>
          </a:p>
          <a:p>
            <a:pPr marL="0" indent="0">
              <a:buFontTx/>
              <a:buNone/>
              <a:defRPr/>
            </a:pPr>
            <a:r>
              <a:rPr lang="ko-KR" altLang="en-US" sz="2400" dirty="0"/>
              <a:t>    운동경기 관람</a:t>
            </a:r>
            <a:r>
              <a:rPr lang="en-US" altLang="ko-KR" sz="2400" dirty="0"/>
              <a:t>/</a:t>
            </a:r>
            <a:r>
              <a:rPr lang="ko-KR" altLang="en-US" sz="2400" dirty="0"/>
              <a:t> 경기 중계를 본 경험</a:t>
            </a:r>
            <a:r>
              <a:rPr lang="en-US" altLang="ko-KR" sz="2400" dirty="0"/>
              <a:t>,</a:t>
            </a:r>
            <a:r>
              <a:rPr lang="ko-KR" altLang="en-US" sz="2400" dirty="0"/>
              <a:t> </a:t>
            </a:r>
            <a:r>
              <a:rPr lang="en-US" altLang="ko-KR" sz="2400" dirty="0"/>
              <a:t>‘</a:t>
            </a:r>
            <a:r>
              <a:rPr lang="ko-KR" altLang="en-US" sz="2400" dirty="0"/>
              <a:t>글쓰기</a:t>
            </a:r>
            <a:r>
              <a:rPr lang="en-US" altLang="ko-KR" sz="2400" dirty="0"/>
              <a:t>’</a:t>
            </a:r>
            <a:r>
              <a:rPr lang="ko-KR" altLang="en-US" sz="2400" dirty="0"/>
              <a:t> 과제</a:t>
            </a:r>
            <a:endParaRPr lang="ko-US" altLang="ko-US" sz="2400" dirty="0"/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2.</a:t>
            </a:r>
            <a:r>
              <a:rPr lang="ko-KR" altLang="en-US" sz="2400" dirty="0"/>
              <a:t> </a:t>
            </a:r>
            <a:r>
              <a:rPr lang="en-US" altLang="ko-KR" sz="2400" dirty="0"/>
              <a:t>Quizlet</a:t>
            </a:r>
            <a:r>
              <a:rPr lang="ko-KR" altLang="en-US" sz="2400" dirty="0"/>
              <a:t>으로 단어 공부하기</a:t>
            </a:r>
            <a:endParaRPr lang="en-US" altLang="ko-KR" sz="2400" dirty="0"/>
          </a:p>
          <a:p>
            <a:pPr marL="0" indent="0">
              <a:buNone/>
              <a:defRPr/>
            </a:pPr>
            <a:r>
              <a:rPr lang="ko-KR" altLang="en-US" sz="2400" dirty="0"/>
              <a:t>   </a:t>
            </a:r>
            <a:r>
              <a:rPr lang="en-US" sz="2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http://gg.gg/i6uhz</a:t>
            </a:r>
            <a:endParaRPr lang="en-US" altLang="ko-KR" sz="2400" dirty="0"/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3.</a:t>
            </a:r>
            <a:r>
              <a:rPr lang="ko-KR" altLang="en-US" sz="2400" dirty="0"/>
              <a:t> </a:t>
            </a:r>
            <a:r>
              <a:rPr lang="en-US" altLang="ko-KR" sz="2400" dirty="0"/>
              <a:t>Workbook P.33-36 </a:t>
            </a:r>
            <a:r>
              <a:rPr lang="ko-KR" altLang="en-US" sz="2400" dirty="0"/>
              <a:t>문제 풀기 </a:t>
            </a:r>
            <a:r>
              <a:rPr lang="en-US" altLang="ko-KR" sz="2400" dirty="0"/>
              <a:t>(8</a:t>
            </a:r>
            <a:r>
              <a:rPr lang="ko-KR" altLang="en-US" sz="2400" dirty="0"/>
              <a:t>과</a:t>
            </a:r>
            <a:r>
              <a:rPr lang="en-US" altLang="ko-KR" sz="2400" dirty="0"/>
              <a:t>)</a:t>
            </a:r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4.</a:t>
            </a:r>
            <a:r>
              <a:rPr lang="ko-KR" altLang="en-US" sz="2400" dirty="0"/>
              <a:t> </a:t>
            </a:r>
            <a:r>
              <a:rPr lang="en-US" altLang="ko-KR" sz="2400" dirty="0"/>
              <a:t>&lt;</a:t>
            </a:r>
            <a:r>
              <a:rPr lang="ko-KR" altLang="en-US" sz="2400" dirty="0"/>
              <a:t>까만 마음</a:t>
            </a:r>
            <a:r>
              <a:rPr lang="en-US" altLang="ko-KR" sz="2400" dirty="0"/>
              <a:t>,</a:t>
            </a:r>
            <a:r>
              <a:rPr lang="ko-KR" altLang="en-US" sz="2400" dirty="0"/>
              <a:t> 저리 가</a:t>
            </a:r>
            <a:r>
              <a:rPr lang="en-US" altLang="ko-KR" sz="2400" dirty="0"/>
              <a:t>!&gt;</a:t>
            </a:r>
            <a:r>
              <a:rPr lang="ko-KR" altLang="en-US" sz="2400" dirty="0"/>
              <a:t> 영상 보고 질문에 답하기</a:t>
            </a:r>
            <a:endParaRPr lang="en-US" altLang="ko-KR" sz="2400" dirty="0"/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5.</a:t>
            </a:r>
            <a:r>
              <a:rPr lang="ko-KR" altLang="en-US" sz="2400" dirty="0"/>
              <a:t> </a:t>
            </a:r>
            <a:r>
              <a:rPr lang="en-US" altLang="ko-KR" sz="2400"/>
              <a:t>Flipgrid</a:t>
            </a:r>
            <a:r>
              <a:rPr lang="ko-KR" altLang="en-US" sz="2400"/>
              <a:t>에 </a:t>
            </a:r>
            <a:r>
              <a:rPr lang="ko-KR" altLang="en-US" sz="2400" dirty="0"/>
              <a:t>들어가 말하기 영상 과제 하기</a:t>
            </a:r>
            <a:endParaRPr lang="ko-US" altLang="ko-US" sz="2400" dirty="0"/>
          </a:p>
          <a:p>
            <a:pPr marL="0" indent="0">
              <a:buNone/>
              <a:defRPr/>
            </a:pPr>
            <a:r>
              <a:rPr lang="en-US" altLang="ko-KR" sz="2400" dirty="0"/>
              <a:t>6</a:t>
            </a:r>
            <a:r>
              <a:rPr lang="en-US" altLang="ko-US" sz="2400" dirty="0"/>
              <a:t>. </a:t>
            </a:r>
            <a:r>
              <a:rPr lang="ko-US" altLang="ko-US" sz="2400" dirty="0"/>
              <a:t>일기</a:t>
            </a:r>
            <a:r>
              <a:rPr lang="en-US" altLang="ko-US" sz="2400" dirty="0"/>
              <a:t> 1</a:t>
            </a:r>
            <a:r>
              <a:rPr lang="ko-US" altLang="ko-US" sz="2400" dirty="0"/>
              <a:t>주일</a:t>
            </a:r>
            <a:r>
              <a:rPr lang="en-US" altLang="ko-US" sz="2400" dirty="0"/>
              <a:t> 1</a:t>
            </a:r>
            <a:r>
              <a:rPr lang="ko-US" altLang="ko-US" sz="2400" dirty="0"/>
              <a:t>회</a:t>
            </a:r>
            <a:r>
              <a:rPr lang="en-US" altLang="ko-US" sz="2400" dirty="0"/>
              <a:t> </a:t>
            </a:r>
            <a:r>
              <a:rPr lang="ko-US" altLang="ko-US" sz="2400" dirty="0"/>
              <a:t>이상 </a:t>
            </a:r>
            <a:r>
              <a:rPr lang="ko-US" altLang="en-US" sz="2400" dirty="0"/>
              <a:t>쓰기</a:t>
            </a:r>
            <a:endParaRPr lang="ko-US" altLang="ko-US" sz="2400" dirty="0"/>
          </a:p>
          <a:p>
            <a:pPr marL="0" indent="0">
              <a:buNone/>
              <a:defRPr/>
            </a:pPr>
            <a:r>
              <a:rPr lang="en-US" altLang="ko-KR" sz="2400" dirty="0"/>
              <a:t>7.</a:t>
            </a:r>
            <a:r>
              <a:rPr lang="ko-KR" altLang="en-US" sz="2400" dirty="0"/>
              <a:t> 한국 동화책 </a:t>
            </a:r>
            <a:r>
              <a:rPr lang="en-US" altLang="ko-KR" sz="2400" dirty="0"/>
              <a:t>1</a:t>
            </a:r>
            <a:r>
              <a:rPr lang="ko-KR" altLang="en-US" sz="2400" dirty="0"/>
              <a:t>권 </a:t>
            </a:r>
            <a:r>
              <a:rPr lang="ko-US" altLang="ko-US" sz="2400" dirty="0"/>
              <a:t>읽고 내용 요약</a:t>
            </a:r>
            <a:r>
              <a:rPr lang="ko-US" altLang="en-US" sz="2400" dirty="0"/>
              <a:t> </a:t>
            </a:r>
            <a:r>
              <a:rPr lang="en-US" altLang="ko-US" sz="2400" dirty="0"/>
              <a:t>(</a:t>
            </a:r>
            <a:r>
              <a:rPr lang="ko-KR" altLang="en-US" sz="2400" dirty="0"/>
              <a:t>선택 숙제</a:t>
            </a:r>
            <a:r>
              <a:rPr lang="en-US" altLang="ko-KR" sz="2400" dirty="0"/>
              <a:t>)</a:t>
            </a:r>
            <a:endParaRPr lang="ko-US" altLang="ko-US" sz="2400" dirty="0"/>
          </a:p>
          <a:p>
            <a:pPr>
              <a:defRPr/>
            </a:pPr>
            <a:endParaRPr kumimoji="1" lang="en-US" altLang="en-US" dirty="0"/>
          </a:p>
          <a:p>
            <a:pPr>
              <a:defRPr/>
            </a:pPr>
            <a:endParaRPr kumimoji="1" lang="ko-US" alt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414BA81-DF63-E44E-8B62-0ECFB08A8A70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4800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:a16="http://schemas.microsoft.com/office/drawing/2014/main" id="{86FB7294-E565-4341-8A59-C6E8946EB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872208"/>
          </a:xfrm>
          <a:solidFill>
            <a:srgbClr val="92D050"/>
          </a:solidFill>
        </p:spPr>
        <p:txBody>
          <a:bodyPr/>
          <a:lstStyle/>
          <a:p>
            <a:r>
              <a:rPr kumimoji="1" lang="en-US" altLang="en-US"/>
              <a:t>수고하셨습니다</a:t>
            </a:r>
            <a:r>
              <a:rPr kumimoji="1" lang="en-US" altLang="ko-KR"/>
              <a:t>!</a:t>
            </a:r>
            <a:endParaRPr kumimoji="1" lang="en-US" altLang="en-US"/>
          </a:p>
        </p:txBody>
      </p:sp>
      <p:pic>
        <p:nvPicPr>
          <p:cNvPr id="97282" name="내용 개체 틀 4">
            <a:extLst>
              <a:ext uri="{FF2B5EF4-FFF2-40B4-BE49-F238E27FC236}">
                <a16:creationId xmlns:a16="http://schemas.microsoft.com/office/drawing/2014/main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0" y="2276873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C5690704-2402-9D44-B971-CD830358D5A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79757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5739"/>
            <a:ext cx="7831782" cy="1584175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7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88840"/>
            <a:ext cx="7886700" cy="4244579"/>
          </a:xfr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25000" lnSpcReduction="20000"/>
          </a:bodyPr>
          <a:lstStyle/>
          <a:p>
            <a:endParaRPr lang="en-US" altLang="ko-KR" sz="2550" dirty="0"/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4800" dirty="0">
                <a:solidFill>
                  <a:schemeClr val="tx1"/>
                </a:solidFill>
              </a:rPr>
              <a:t>1</a:t>
            </a:r>
            <a:r>
              <a:rPr lang="en-US" altLang="ko-KR" sz="5600" dirty="0">
                <a:solidFill>
                  <a:schemeClr val="tx1"/>
                </a:solidFill>
              </a:rPr>
              <a:t>. </a:t>
            </a:r>
            <a:r>
              <a:rPr lang="ko-KR" altLang="en-US" sz="6400" dirty="0">
                <a:solidFill>
                  <a:schemeClr val="tx1"/>
                </a:solidFill>
              </a:rPr>
              <a:t>참조 교재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</a:t>
            </a:r>
            <a:r>
              <a:rPr lang="en-US" altLang="ko-KR" sz="6400" dirty="0">
                <a:solidFill>
                  <a:schemeClr val="tx1"/>
                </a:solidFill>
              </a:rPr>
              <a:t> 1)</a:t>
            </a:r>
            <a:r>
              <a:rPr lang="ko-KR" altLang="en-US" sz="64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6400" dirty="0">
                <a:solidFill>
                  <a:schemeClr val="tx1"/>
                </a:solidFill>
              </a:rPr>
              <a:t>4-1 (</a:t>
            </a:r>
            <a:r>
              <a:rPr lang="ko-KR" altLang="en-US" sz="6400" dirty="0">
                <a:solidFill>
                  <a:schemeClr val="tx1"/>
                </a:solidFill>
              </a:rPr>
              <a:t>영어권</a:t>
            </a:r>
            <a:r>
              <a:rPr lang="en-US" altLang="ko-KR" sz="6400" dirty="0">
                <a:solidFill>
                  <a:schemeClr val="tx1"/>
                </a:solidFill>
              </a:rPr>
              <a:t>)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r>
              <a:rPr lang="en-US" altLang="ko-KR" sz="64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 </a:t>
            </a:r>
            <a:r>
              <a:rPr lang="en-US" altLang="ko-KR" sz="6400" dirty="0">
                <a:solidFill>
                  <a:schemeClr val="tx1"/>
                </a:solidFill>
              </a:rPr>
              <a:t>2)</a:t>
            </a:r>
            <a:r>
              <a:rPr lang="ko-KR" altLang="en-US" sz="64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6400" dirty="0">
                <a:solidFill>
                  <a:schemeClr val="tx1"/>
                </a:solidFill>
              </a:rPr>
              <a:t>4-1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r>
              <a:rPr lang="en-US" altLang="ko-KR" sz="6400" dirty="0">
                <a:solidFill>
                  <a:schemeClr val="tx1"/>
                </a:solidFill>
              </a:rPr>
              <a:t>(</a:t>
            </a:r>
            <a:r>
              <a:rPr lang="ko-KR" altLang="en-US" sz="6400" dirty="0">
                <a:solidFill>
                  <a:schemeClr val="tx1"/>
                </a:solidFill>
              </a:rPr>
              <a:t>범용</a:t>
            </a:r>
            <a:r>
              <a:rPr lang="en-US" altLang="ko-KR" sz="6400" dirty="0">
                <a:solidFill>
                  <a:schemeClr val="tx1"/>
                </a:solidFill>
              </a:rPr>
              <a:t>)</a:t>
            </a:r>
            <a:r>
              <a:rPr lang="ko-KR" altLang="en-US" sz="6400" dirty="0">
                <a:solidFill>
                  <a:schemeClr val="tx1"/>
                </a:solidFill>
              </a:rPr>
              <a:t>   </a:t>
            </a:r>
            <a:r>
              <a:rPr lang="en-US" altLang="ko-KR" sz="64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6400" dirty="0">
                <a:solidFill>
                  <a:schemeClr val="tx1"/>
                </a:solidFill>
              </a:rPr>
              <a:t>2.</a:t>
            </a:r>
            <a:r>
              <a:rPr lang="ko-KR" altLang="en-US" sz="6400" dirty="0">
                <a:solidFill>
                  <a:schemeClr val="tx1"/>
                </a:solidFill>
              </a:rPr>
              <a:t> 참조 자료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  </a:t>
            </a:r>
            <a:r>
              <a:rPr lang="en-US" sz="6400" dirty="0">
                <a:solidFill>
                  <a:schemeClr val="tx1"/>
                </a:solidFill>
              </a:rPr>
              <a:t>KLEAR Textbook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 외국인을 위한 한국어 문법 연습</a:t>
            </a:r>
            <a:r>
              <a:rPr lang="en-US" altLang="ko-KR" sz="6400" dirty="0">
                <a:solidFill>
                  <a:schemeClr val="tx1"/>
                </a:solidFill>
              </a:rPr>
              <a:t>-</a:t>
            </a:r>
            <a:r>
              <a:rPr lang="ko-KR" altLang="en-US" sz="6400" dirty="0">
                <a:solidFill>
                  <a:schemeClr val="tx1"/>
                </a:solidFill>
              </a:rPr>
              <a:t>초급 </a:t>
            </a:r>
            <a:r>
              <a:rPr lang="en-US" altLang="ko-KR" sz="6400" dirty="0">
                <a:solidFill>
                  <a:schemeClr val="tx1"/>
                </a:solidFill>
              </a:rPr>
              <a:t>(</a:t>
            </a:r>
            <a:r>
              <a:rPr lang="ko-KR" altLang="en-US" sz="6400" dirty="0">
                <a:solidFill>
                  <a:schemeClr val="tx1"/>
                </a:solidFill>
              </a:rPr>
              <a:t>연대한국학당</a:t>
            </a:r>
            <a:r>
              <a:rPr lang="en-US" altLang="ko-KR" sz="6400" dirty="0">
                <a:solidFill>
                  <a:schemeClr val="tx1"/>
                </a:solidFill>
              </a:rPr>
              <a:t>)</a:t>
            </a:r>
            <a:r>
              <a:rPr lang="en-US" sz="6400" dirty="0">
                <a:solidFill>
                  <a:schemeClr val="tx1"/>
                </a:solidFill>
              </a:rPr>
              <a:t> 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r>
              <a:rPr lang="en-US" altLang="ko-KR" sz="6400" dirty="0">
                <a:solidFill>
                  <a:schemeClr val="tx1"/>
                </a:solidFill>
              </a:rPr>
              <a:t>➭ </a:t>
            </a:r>
            <a:r>
              <a:rPr lang="en-US" sz="6400" dirty="0">
                <a:solidFill>
                  <a:schemeClr val="tx1"/>
                </a:solidFill>
              </a:rPr>
              <a:t>https://kleartextbook.com/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6400" dirty="0">
                <a:solidFill>
                  <a:schemeClr val="tx1"/>
                </a:solidFill>
              </a:rPr>
              <a:t>3. </a:t>
            </a:r>
            <a:r>
              <a:rPr lang="ko-KR" altLang="en-US" sz="6400" dirty="0">
                <a:solidFill>
                  <a:schemeClr val="tx1"/>
                </a:solidFill>
              </a:rPr>
              <a:t>이미지 출처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</a:t>
            </a:r>
            <a:r>
              <a:rPr lang="en-US" altLang="ko-KR" sz="6400" dirty="0">
                <a:solidFill>
                  <a:schemeClr val="tx1"/>
                </a:solidFill>
              </a:rPr>
              <a:t>➭  </a:t>
            </a:r>
            <a:r>
              <a:rPr lang="en-US" altLang="ko-KR" sz="6400" dirty="0" err="1">
                <a:solidFill>
                  <a:schemeClr val="tx1"/>
                </a:solidFill>
              </a:rPr>
              <a:t>google.com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6400" dirty="0">
                <a:solidFill>
                  <a:schemeClr val="tx1"/>
                </a:solidFill>
              </a:rPr>
              <a:t>4.</a:t>
            </a:r>
            <a:r>
              <a:rPr lang="ko-KR" altLang="en-US" sz="6400" dirty="0">
                <a:solidFill>
                  <a:schemeClr val="tx1"/>
                </a:solidFill>
              </a:rPr>
              <a:t> 영상 출처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</a:t>
            </a:r>
            <a:r>
              <a:rPr lang="en-US" altLang="ko-KR" sz="6400" dirty="0">
                <a:solidFill>
                  <a:schemeClr val="tx1"/>
                </a:solidFill>
              </a:rPr>
              <a:t>➭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r>
              <a:rPr lang="en-US" altLang="ko-KR" sz="6400" dirty="0" err="1">
                <a:solidFill>
                  <a:schemeClr val="tx1"/>
                </a:solidFill>
              </a:rPr>
              <a:t>Youtube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 </a:t>
            </a:r>
            <a:r>
              <a:rPr lang="ko-KR" altLang="en-US" sz="5600" dirty="0">
                <a:solidFill>
                  <a:schemeClr val="tx1"/>
                </a:solidFill>
              </a:rPr>
              <a:t>  </a:t>
            </a:r>
            <a:r>
              <a:rPr lang="en-US" sz="6000" dirty="0">
                <a:solidFill>
                  <a:schemeClr val="tx1"/>
                </a:solidFill>
              </a:rPr>
              <a:t>https://www.youtube.com/watch?v=Fo53wJGlN_E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000" dirty="0">
                <a:solidFill>
                  <a:srgbClr val="009999"/>
                </a:solidFill>
              </a:rPr>
              <a:t>     </a:t>
            </a:r>
            <a:r>
              <a:rPr lang="en-US" sz="6000" dirty="0">
                <a:solidFill>
                  <a:schemeClr val="tx1"/>
                </a:solidFill>
              </a:rPr>
              <a:t>https://www.youtube.com/watch?v=Ko6wtO9RmqA</a:t>
            </a:r>
            <a:endParaRPr lang="en-US" sz="6000" dirty="0">
              <a:solidFill>
                <a:schemeClr val="tx1"/>
              </a:solidFill>
              <a:hlinkClick r:id="rId2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000" dirty="0">
                <a:solidFill>
                  <a:schemeClr val="tx1"/>
                </a:solidFill>
              </a:rPr>
              <a:t>     </a:t>
            </a:r>
            <a:r>
              <a:rPr lang="en-US" sz="6000" dirty="0">
                <a:solidFill>
                  <a:schemeClr val="tx1"/>
                </a:solidFill>
              </a:rPr>
              <a:t>https://www.youtube.com/watch?v=xLeJJZehN6E</a:t>
            </a:r>
          </a:p>
          <a:p>
            <a:pPr marL="0" indent="0">
              <a:lnSpc>
                <a:spcPct val="120000"/>
              </a:lnSpc>
              <a:buNone/>
            </a:pPr>
            <a:endParaRPr lang="en-US" sz="60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56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550" dirty="0">
                <a:solidFill>
                  <a:schemeClr val="tx1"/>
                </a:solidFill>
              </a:rPr>
              <a:t>  </a:t>
            </a:r>
            <a:r>
              <a:rPr lang="en-US" altLang="ko-KR" dirty="0">
                <a:solidFill>
                  <a:schemeClr val="tx1"/>
                </a:solidFill>
              </a:rPr>
              <a:t>   </a:t>
            </a:r>
          </a:p>
          <a:p>
            <a:pPr marL="0" indent="0">
              <a:buNone/>
            </a:pPr>
            <a:r>
              <a:rPr lang="en-US" dirty="0"/>
              <a:t>  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33234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74770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7579F-23D4-D344-B3C0-373600902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/>
              <a:t>이야기해 보세요</a:t>
            </a:r>
            <a:r>
              <a:rPr lang="en-US" altLang="ko-KR" sz="2800" dirty="0"/>
              <a:t>!</a:t>
            </a:r>
            <a:r>
              <a:rPr lang="ko-KR" altLang="en-US" sz="2800" dirty="0"/>
              <a:t> </a:t>
            </a:r>
            <a:endParaRPr lang="en-US" sz="2800" dirty="0"/>
          </a:p>
        </p:txBody>
      </p:sp>
      <p:sp>
        <p:nvSpPr>
          <p:cNvPr id="4" name="Oval Callout 3">
            <a:extLst>
              <a:ext uri="{FF2B5EF4-FFF2-40B4-BE49-F238E27FC236}">
                <a16:creationId xmlns:a16="http://schemas.microsoft.com/office/drawing/2014/main" id="{27A75422-0850-BE48-BD22-773E267BFC38}"/>
              </a:ext>
            </a:extLst>
          </p:cNvPr>
          <p:cNvSpPr/>
          <p:nvPr/>
        </p:nvSpPr>
        <p:spPr>
          <a:xfrm>
            <a:off x="457200" y="255315"/>
            <a:ext cx="2592288" cy="2588987"/>
          </a:xfrm>
          <a:prstGeom prst="wedgeEllipseCallout">
            <a:avLst>
              <a:gd name="adj1" fmla="val 46471"/>
              <a:gd name="adj2" fmla="val 78561"/>
            </a:avLst>
          </a:prstGeom>
          <a:gradFill>
            <a:gsLst>
              <a:gs pos="3000">
                <a:schemeClr val="accent6">
                  <a:tint val="50000"/>
                  <a:satMod val="300000"/>
                </a:schemeClr>
              </a:gs>
              <a:gs pos="29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dirty="0"/>
              <a:t>여러분은 운동 경기를 얼마나 자주 봐요</a:t>
            </a:r>
            <a:r>
              <a:rPr lang="en-US" altLang="ko-KR" sz="2000" dirty="0"/>
              <a:t>?</a:t>
            </a:r>
          </a:p>
        </p:txBody>
      </p:sp>
      <p:sp>
        <p:nvSpPr>
          <p:cNvPr id="5" name="Oval Callout 4">
            <a:extLst>
              <a:ext uri="{FF2B5EF4-FFF2-40B4-BE49-F238E27FC236}">
                <a16:creationId xmlns:a16="http://schemas.microsoft.com/office/drawing/2014/main" id="{F99CA9A4-80B7-924D-87DD-AD2ED27B6405}"/>
              </a:ext>
            </a:extLst>
          </p:cNvPr>
          <p:cNvSpPr/>
          <p:nvPr/>
        </p:nvSpPr>
        <p:spPr>
          <a:xfrm>
            <a:off x="5940152" y="612056"/>
            <a:ext cx="2746648" cy="2448634"/>
          </a:xfrm>
          <a:prstGeom prst="wedgeEllipseCallout">
            <a:avLst>
              <a:gd name="adj1" fmla="val -63456"/>
              <a:gd name="adj2" fmla="val 82446"/>
            </a:avLst>
          </a:prstGeom>
          <a:gradFill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dirty="0"/>
              <a:t>여러분은 어떤 운동 경기를 보는 것이 가장 재미있어요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236D37-6397-F049-98D6-9E4A1094C369}"/>
              </a:ext>
            </a:extLst>
          </p:cNvPr>
          <p:cNvSpPr txBox="1"/>
          <p:nvPr/>
        </p:nvSpPr>
        <p:spPr>
          <a:xfrm>
            <a:off x="6228184" y="6340891"/>
            <a:ext cx="28083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2"/>
              </a:rPr>
              <a:t>https://kr.pixtastock.com/illustration/47584893</a:t>
            </a:r>
            <a:endParaRPr lang="en-US" sz="1000" dirty="0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276271F0-B82C-B54B-94AA-97A7C706D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190" y="4013698"/>
            <a:ext cx="5195620" cy="22322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Google Shape;182;p29">
            <a:extLst>
              <a:ext uri="{FF2B5EF4-FFF2-40B4-BE49-F238E27FC236}">
                <a16:creationId xmlns:a16="http://schemas.microsoft.com/office/drawing/2014/main" id="{EDC7DE30-4B76-654F-AB8A-F3326375B67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8024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845B2-1FC7-704F-9174-76F9CF875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2825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새 단어 </a:t>
            </a:r>
            <a:r>
              <a:rPr lang="en-US" altLang="ko-KR" sz="3200" dirty="0"/>
              <a:t>P. 78</a:t>
            </a:r>
            <a:endParaRPr lang="en-US" sz="32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3CC0DF8-9151-0140-8216-AE9E389D57A7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0AD993B3-1105-C447-8A95-C1CC77783A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96218"/>
            <a:ext cx="8229600" cy="523923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F35A9C8-D279-4C4B-AFDE-2F435C1AAE5E}"/>
              </a:ext>
            </a:extLst>
          </p:cNvPr>
          <p:cNvSpPr txBox="1"/>
          <p:nvPr/>
        </p:nvSpPr>
        <p:spPr>
          <a:xfrm>
            <a:off x="3059832" y="3818652"/>
            <a:ext cx="151216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점수</a:t>
            </a:r>
            <a:endParaRPr lang="en-US" sz="2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ED6EA68-3040-5543-86F2-F7AB0A86CC00}"/>
              </a:ext>
            </a:extLst>
          </p:cNvPr>
          <p:cNvSpPr txBox="1"/>
          <p:nvPr/>
        </p:nvSpPr>
        <p:spPr>
          <a:xfrm>
            <a:off x="3070733" y="4911520"/>
            <a:ext cx="151216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경고</a:t>
            </a:r>
            <a:endParaRPr lang="en-US" sz="2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DFA72A3-72B3-AD46-BAE7-2C237C7ED9BA}"/>
              </a:ext>
            </a:extLst>
          </p:cNvPr>
          <p:cNvSpPr txBox="1"/>
          <p:nvPr/>
        </p:nvSpPr>
        <p:spPr>
          <a:xfrm>
            <a:off x="3059832" y="4371076"/>
            <a:ext cx="151216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반칙</a:t>
            </a:r>
            <a:endParaRPr lang="en-US" sz="20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3C446CA-0C66-8F47-A20A-5EE868BE0575}"/>
              </a:ext>
            </a:extLst>
          </p:cNvPr>
          <p:cNvSpPr txBox="1"/>
          <p:nvPr/>
        </p:nvSpPr>
        <p:spPr>
          <a:xfrm>
            <a:off x="3062159" y="5451964"/>
            <a:ext cx="151216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패하다</a:t>
            </a:r>
            <a:endParaRPr lang="en-US" sz="20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E81FF9D-3301-B047-964E-C0A7F7C2505D}"/>
              </a:ext>
            </a:extLst>
          </p:cNvPr>
          <p:cNvSpPr txBox="1"/>
          <p:nvPr/>
        </p:nvSpPr>
        <p:spPr>
          <a:xfrm>
            <a:off x="3059832" y="3228945"/>
            <a:ext cx="151216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시합</a:t>
            </a:r>
            <a:endParaRPr lang="en-US" sz="2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27877CA-833A-ED4F-9644-5BC125E2A1FA}"/>
              </a:ext>
            </a:extLst>
          </p:cNvPr>
          <p:cNvSpPr txBox="1"/>
          <p:nvPr/>
        </p:nvSpPr>
        <p:spPr>
          <a:xfrm>
            <a:off x="4788024" y="3228945"/>
            <a:ext cx="151216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관람객</a:t>
            </a:r>
            <a:endParaRPr lang="en-US" sz="20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BC2EEE9-5C05-D241-80ED-2EDA2A58DA4E}"/>
              </a:ext>
            </a:extLst>
          </p:cNvPr>
          <p:cNvSpPr txBox="1"/>
          <p:nvPr/>
        </p:nvSpPr>
        <p:spPr>
          <a:xfrm>
            <a:off x="6660232" y="3228945"/>
            <a:ext cx="151216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시상식</a:t>
            </a:r>
            <a:endParaRPr lang="en-US" sz="20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7BA95-2EDD-FC49-9F6A-47E17FFCEF95}"/>
              </a:ext>
            </a:extLst>
          </p:cNvPr>
          <p:cNvSpPr txBox="1"/>
          <p:nvPr/>
        </p:nvSpPr>
        <p:spPr>
          <a:xfrm>
            <a:off x="6660232" y="3761031"/>
            <a:ext cx="151216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금메달</a:t>
            </a:r>
            <a:endParaRPr lang="en-US" sz="20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638F934-3C19-F144-AC1A-5143104C47DD}"/>
              </a:ext>
            </a:extLst>
          </p:cNvPr>
          <p:cNvSpPr txBox="1"/>
          <p:nvPr/>
        </p:nvSpPr>
        <p:spPr>
          <a:xfrm>
            <a:off x="6660232" y="4313541"/>
            <a:ext cx="151216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은메달</a:t>
            </a:r>
            <a:endParaRPr lang="en-US" sz="20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A5AA116-B0EF-6C4A-951B-63E7893B2A09}"/>
              </a:ext>
            </a:extLst>
          </p:cNvPr>
          <p:cNvSpPr txBox="1"/>
          <p:nvPr/>
        </p:nvSpPr>
        <p:spPr>
          <a:xfrm>
            <a:off x="6660232" y="4866051"/>
            <a:ext cx="151216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동메달</a:t>
            </a:r>
            <a:endParaRPr lang="en-US" sz="20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C3C97FA-5F0E-464D-B96B-D0631E4E6FE3}"/>
              </a:ext>
            </a:extLst>
          </p:cNvPr>
          <p:cNvSpPr txBox="1"/>
          <p:nvPr/>
        </p:nvSpPr>
        <p:spPr>
          <a:xfrm>
            <a:off x="6660232" y="5430961"/>
            <a:ext cx="151216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트로피</a:t>
            </a:r>
            <a:endParaRPr lang="en-US" sz="20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A089EDF-7375-0040-9625-CFB183D4DCFB}"/>
              </a:ext>
            </a:extLst>
          </p:cNvPr>
          <p:cNvSpPr txBox="1"/>
          <p:nvPr/>
        </p:nvSpPr>
        <p:spPr>
          <a:xfrm>
            <a:off x="4805270" y="4911520"/>
            <a:ext cx="151216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환호하다</a:t>
            </a:r>
            <a:endParaRPr lang="en-US" sz="20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527FF59-A7E0-6443-89D9-5BDFC2D047F0}"/>
              </a:ext>
            </a:extLst>
          </p:cNvPr>
          <p:cNvSpPr txBox="1"/>
          <p:nvPr/>
        </p:nvSpPr>
        <p:spPr>
          <a:xfrm>
            <a:off x="4805270" y="4328593"/>
            <a:ext cx="151216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응원하다</a:t>
            </a:r>
            <a:endParaRPr lang="en-US" sz="20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0BD7726-748D-EF49-BCA0-CB20DDED8A6F}"/>
              </a:ext>
            </a:extLst>
          </p:cNvPr>
          <p:cNvSpPr txBox="1"/>
          <p:nvPr/>
        </p:nvSpPr>
        <p:spPr>
          <a:xfrm>
            <a:off x="4776039" y="3775749"/>
            <a:ext cx="151216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관람하다</a:t>
            </a:r>
            <a:endParaRPr lang="en-US" sz="20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A37F7C4-8826-1044-BE6A-BBFE36BAA29A}"/>
              </a:ext>
            </a:extLst>
          </p:cNvPr>
          <p:cNvSpPr txBox="1"/>
          <p:nvPr/>
        </p:nvSpPr>
        <p:spPr>
          <a:xfrm>
            <a:off x="1191850" y="4282027"/>
            <a:ext cx="151216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실력</a:t>
            </a:r>
            <a:endParaRPr lang="en-US" sz="20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B6F24C-031C-134C-B1FC-2CD80EE1DB72}"/>
              </a:ext>
            </a:extLst>
          </p:cNvPr>
          <p:cNvSpPr txBox="1"/>
          <p:nvPr/>
        </p:nvSpPr>
        <p:spPr>
          <a:xfrm>
            <a:off x="1191960" y="3232662"/>
            <a:ext cx="151216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경기장</a:t>
            </a:r>
            <a:endParaRPr lang="en-US" sz="20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BFF026F-27AD-2142-ABFC-C677F66D9C85}"/>
              </a:ext>
            </a:extLst>
          </p:cNvPr>
          <p:cNvSpPr txBox="1"/>
          <p:nvPr/>
        </p:nvSpPr>
        <p:spPr>
          <a:xfrm>
            <a:off x="1187624" y="3770033"/>
            <a:ext cx="151216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순위</a:t>
            </a:r>
            <a:endParaRPr lang="en-US" sz="20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C291612-221D-EC4F-BA7B-7C86F9AD7512}"/>
              </a:ext>
            </a:extLst>
          </p:cNvPr>
          <p:cNvSpPr txBox="1"/>
          <p:nvPr/>
        </p:nvSpPr>
        <p:spPr>
          <a:xfrm>
            <a:off x="1187624" y="4883847"/>
            <a:ext cx="151216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심판</a:t>
            </a:r>
            <a:endParaRPr lang="en-US" sz="2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921F632-0598-FB44-B939-8B5DEBCB32E0}"/>
              </a:ext>
            </a:extLst>
          </p:cNvPr>
          <p:cNvSpPr txBox="1"/>
          <p:nvPr/>
        </p:nvSpPr>
        <p:spPr>
          <a:xfrm>
            <a:off x="1187624" y="5447436"/>
            <a:ext cx="151216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우승하다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1358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6175F2D-3A31-BD4B-B42C-B1F4336587E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Content Placeholder 3" descr="A screenshot of a computer&#10;&#10;Description automatically generated">
            <a:extLst>
              <a:ext uri="{FF2B5EF4-FFF2-40B4-BE49-F238E27FC236}">
                <a16:creationId xmlns:a16="http://schemas.microsoft.com/office/drawing/2014/main" id="{FDFE0B3E-B9D7-BF4B-9DD6-552E16D9E7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20693"/>
            <a:ext cx="8496944" cy="5931014"/>
          </a:xfr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DEB8065-C1E8-EC48-9E4C-88069EF4359A}"/>
              </a:ext>
            </a:extLst>
          </p:cNvPr>
          <p:cNvCxnSpPr>
            <a:cxnSpLocks/>
          </p:cNvCxnSpPr>
          <p:nvPr/>
        </p:nvCxnSpPr>
        <p:spPr>
          <a:xfrm>
            <a:off x="2627784" y="1772816"/>
            <a:ext cx="1224136" cy="28803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7FE0668-4884-6F42-9A8C-294DE6D98533}"/>
              </a:ext>
            </a:extLst>
          </p:cNvPr>
          <p:cNvCxnSpPr>
            <a:cxnSpLocks/>
          </p:cNvCxnSpPr>
          <p:nvPr/>
        </p:nvCxnSpPr>
        <p:spPr>
          <a:xfrm>
            <a:off x="2555776" y="2975759"/>
            <a:ext cx="1224136" cy="30922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D814AB6-E520-DC49-9AB4-AD8FED425719}"/>
              </a:ext>
            </a:extLst>
          </p:cNvPr>
          <p:cNvCxnSpPr/>
          <p:nvPr/>
        </p:nvCxnSpPr>
        <p:spPr>
          <a:xfrm flipV="1">
            <a:off x="2555776" y="2780928"/>
            <a:ext cx="1296144" cy="14401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367E45B-00B4-EB4B-9114-59A3602EA5DC}"/>
              </a:ext>
            </a:extLst>
          </p:cNvPr>
          <p:cNvCxnSpPr/>
          <p:nvPr/>
        </p:nvCxnSpPr>
        <p:spPr>
          <a:xfrm flipV="1">
            <a:off x="2555776" y="4005064"/>
            <a:ext cx="1368152" cy="151216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DBB6D68-9A57-8544-9F0D-EC86295DF226}"/>
              </a:ext>
            </a:extLst>
          </p:cNvPr>
          <p:cNvCxnSpPr>
            <a:cxnSpLocks/>
          </p:cNvCxnSpPr>
          <p:nvPr/>
        </p:nvCxnSpPr>
        <p:spPr>
          <a:xfrm flipH="1" flipV="1">
            <a:off x="5436096" y="1405980"/>
            <a:ext cx="1368152" cy="400962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018EBBF-25EB-134A-BE0A-ECDE7FED7740}"/>
              </a:ext>
            </a:extLst>
          </p:cNvPr>
          <p:cNvCxnSpPr>
            <a:cxnSpLocks/>
          </p:cNvCxnSpPr>
          <p:nvPr/>
        </p:nvCxnSpPr>
        <p:spPr>
          <a:xfrm flipH="1">
            <a:off x="5436096" y="1916832"/>
            <a:ext cx="1440160" cy="26642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7C01A2A-5A79-6F4F-B485-F38AB7EE6F89}"/>
              </a:ext>
            </a:extLst>
          </p:cNvPr>
          <p:cNvCxnSpPr>
            <a:cxnSpLocks/>
          </p:cNvCxnSpPr>
          <p:nvPr/>
        </p:nvCxnSpPr>
        <p:spPr>
          <a:xfrm flipH="1">
            <a:off x="5436096" y="3148602"/>
            <a:ext cx="1440160" cy="208059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A37A163-2139-6A43-AE24-8CA00D82ADDC}"/>
              </a:ext>
            </a:extLst>
          </p:cNvPr>
          <p:cNvCxnSpPr>
            <a:cxnSpLocks/>
          </p:cNvCxnSpPr>
          <p:nvPr/>
        </p:nvCxnSpPr>
        <p:spPr>
          <a:xfrm flipH="1">
            <a:off x="5436096" y="4437112"/>
            <a:ext cx="1368152" cy="14401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87591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/>
              <a:t>L 8 Quizlet </a:t>
            </a:r>
            <a:r>
              <a:rPr kumimoji="1" lang="ko-KR" altLang="en-US" dirty="0"/>
              <a:t>단어 연습 </a:t>
            </a:r>
            <a:endParaRPr kumimoji="1" lang="ko-US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535" y="1473637"/>
            <a:ext cx="8105265" cy="1974951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 </a:t>
            </a:r>
            <a:r>
              <a:rPr kumimoji="1" lang="en-US" altLang="ko-KR" dirty="0"/>
              <a:t>--</a:t>
            </a:r>
            <a:r>
              <a:rPr kumimoji="1" lang="ko-KR" altLang="en-US" dirty="0"/>
              <a:t>  </a:t>
            </a:r>
            <a:endParaRPr kumimoji="1" lang="en-US" altLang="ko-KR" dirty="0"/>
          </a:p>
          <a:p>
            <a:pPr marL="0" indent="0">
              <a:buNone/>
              <a:defRPr/>
            </a:pPr>
            <a:r>
              <a:rPr kumimoji="1" lang="en-US" altLang="ko-KR" dirty="0"/>
              <a:t>8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신나는 운동 경기</a:t>
            </a:r>
            <a:r>
              <a:rPr kumimoji="1" lang="en-US" altLang="ko-KR" dirty="0"/>
              <a:t>”</a:t>
            </a:r>
          </a:p>
          <a:p>
            <a:pPr marL="0" indent="0">
              <a:buNone/>
              <a:defRPr/>
            </a:pPr>
            <a:r>
              <a:rPr lang="en-US" dirty="0">
                <a:hlinkClick r:id="rId2"/>
              </a:rPr>
              <a:t>http://gg.gg/i6uhz</a:t>
            </a:r>
            <a:endParaRPr lang="en-US" dirty="0"/>
          </a:p>
          <a:p>
            <a:pPr marL="0" indent="0">
              <a:buNone/>
              <a:defRPr/>
            </a:pPr>
            <a:endParaRPr kumimoji="1" lang="en-US" altLang="ko-KR" dirty="0"/>
          </a:p>
          <a:p>
            <a:pPr marL="0" indent="0">
              <a:buNone/>
              <a:defRPr/>
            </a:pPr>
            <a:endParaRPr lang="en-US" dirty="0">
              <a:hlinkClick r:id="rId3"/>
            </a:endParaRPr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US" dirty="0"/>
          </a:p>
          <a:p>
            <a:pPr marL="0" indent="0">
              <a:buFontTx/>
              <a:buNone/>
              <a:defRPr/>
            </a:pPr>
            <a:endParaRPr kumimoji="1" lang="ko-US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DCF232-7520-7E49-B3F4-1CE13B5AC461}"/>
              </a:ext>
            </a:extLst>
          </p:cNvPr>
          <p:cNvSpPr txBox="1"/>
          <p:nvPr/>
        </p:nvSpPr>
        <p:spPr>
          <a:xfrm>
            <a:off x="323528" y="4077072"/>
            <a:ext cx="133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47FB9C82-4E29-DF43-B17A-566AD272C1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448588"/>
            <a:ext cx="7632848" cy="2788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931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91E4B-3037-A745-8EE3-1482FD74C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1280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대화 듣기</a:t>
            </a:r>
            <a:endParaRPr lang="en-US" sz="32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5D8DF9AB-C6E0-E645-9E0E-BE28B7C46212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picture containing text, photo, grass, table&#10;&#10;Description automatically generated">
            <a:extLst>
              <a:ext uri="{FF2B5EF4-FFF2-40B4-BE49-F238E27FC236}">
                <a16:creationId xmlns:a16="http://schemas.microsoft.com/office/drawing/2014/main" id="{2EFB678B-DF8A-2442-933F-F5CB534A52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24" y="1155461"/>
            <a:ext cx="8568952" cy="505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5770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3997</TotalTime>
  <Words>1797</Words>
  <Application>Microsoft Office PowerPoint</Application>
  <PresentationFormat>On-screen Show (4:3)</PresentationFormat>
  <Paragraphs>320</Paragraphs>
  <Slides>46</Slides>
  <Notes>5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2" baseType="lpstr">
      <vt:lpstr>Gill Sans</vt:lpstr>
      <vt:lpstr>맑은 고딕</vt:lpstr>
      <vt:lpstr>Arial</vt:lpstr>
      <vt:lpstr>Calibri</vt:lpstr>
      <vt:lpstr>Times New Roman</vt:lpstr>
      <vt:lpstr>Default Design</vt:lpstr>
      <vt:lpstr>     재외동포를 위한 한국어(영어권)   4-1 </vt:lpstr>
      <vt:lpstr> 재외동포를 위한 한국어 4-1   8과  신나는 운동 경기  A fun sports game    </vt:lpstr>
      <vt:lpstr> 교과서 P. 77을 펴세요.</vt:lpstr>
      <vt:lpstr>학습목표 및 내용</vt:lpstr>
      <vt:lpstr>이야기해 보세요! </vt:lpstr>
      <vt:lpstr>새 단어 P. 78</vt:lpstr>
      <vt:lpstr>PowerPoint Presentation</vt:lpstr>
      <vt:lpstr>L 8 Quizlet 단어 연습 </vt:lpstr>
      <vt:lpstr>대화 듣기</vt:lpstr>
      <vt:lpstr>PowerPoint Presentation</vt:lpstr>
      <vt:lpstr>문법 및 표현   P. 80</vt:lpstr>
      <vt:lpstr>-에 비해(서)</vt:lpstr>
      <vt:lpstr> -에 비해(서) </vt:lpstr>
      <vt:lpstr>문법 및 표현   P.80</vt:lpstr>
      <vt:lpstr>PowerPoint Presentation</vt:lpstr>
      <vt:lpstr>문법 및 표현  P. 81</vt:lpstr>
      <vt:lpstr>~다는 </vt:lpstr>
      <vt:lpstr>-다는 </vt:lpstr>
      <vt:lpstr>PowerPoint Presentation</vt:lpstr>
      <vt:lpstr>PowerPoint Presentation</vt:lpstr>
      <vt:lpstr>&lt;열두 동물 달리기 대회 (12간지)&gt; 영상 보기</vt:lpstr>
      <vt:lpstr>&lt;열두 동물 달리기 대회&gt; 영상 동화 (쓰기 과제)</vt:lpstr>
      <vt:lpstr>    듣고 말하기   P.82</vt:lpstr>
      <vt:lpstr>PowerPoint Presentation</vt:lpstr>
      <vt:lpstr>듣고 말하기   P.83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&lt;씨름 &gt; 한국 문화 배우기</vt:lpstr>
      <vt:lpstr>L 8 Quizlet 단어 연습 </vt:lpstr>
      <vt:lpstr>         Workbook  P.33-36      (숙제)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&lt;까만 마음, 저리 가! &gt; 읽어 주는 동화</vt:lpstr>
      <vt:lpstr>&lt;까만 마음, 저리 가!&gt; 영상 동화 (쓰기 과제)</vt:lpstr>
      <vt:lpstr>Flipgrid에서 영상 녹화하기</vt:lpstr>
      <vt:lpstr>오늘의 숙제</vt:lpstr>
      <vt:lpstr>수고하셨습니다!</vt:lpstr>
      <vt:lpstr>References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Hye Seung Lee</dc:creator>
  <cp:lastModifiedBy>Hyunkyu Yi</cp:lastModifiedBy>
  <cp:revision>605</cp:revision>
  <dcterms:created xsi:type="dcterms:W3CDTF">2008-02-12T07:53:45Z</dcterms:created>
  <dcterms:modified xsi:type="dcterms:W3CDTF">2020-06-28T19:13:54Z</dcterms:modified>
</cp:coreProperties>
</file>